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4"/>
  </p:notesMasterIdLst>
  <p:handoutMasterIdLst>
    <p:handoutMasterId r:id="rId25"/>
  </p:handoutMasterIdLst>
  <p:sldIdLst>
    <p:sldId id="276" r:id="rId2"/>
    <p:sldId id="2142532373" r:id="rId3"/>
    <p:sldId id="2142532351" r:id="rId4"/>
    <p:sldId id="2142532393" r:id="rId5"/>
    <p:sldId id="2142532377" r:id="rId6"/>
    <p:sldId id="2142532361" r:id="rId7"/>
    <p:sldId id="2142532362" r:id="rId8"/>
    <p:sldId id="2142532401" r:id="rId9"/>
    <p:sldId id="2142532360" r:id="rId10"/>
    <p:sldId id="2142532404" r:id="rId11"/>
    <p:sldId id="2142532389" r:id="rId12"/>
    <p:sldId id="2142532405" r:id="rId13"/>
    <p:sldId id="2142532406" r:id="rId14"/>
    <p:sldId id="2142532407" r:id="rId15"/>
    <p:sldId id="2142532408" r:id="rId16"/>
    <p:sldId id="2142532390" r:id="rId17"/>
    <p:sldId id="2142532391" r:id="rId18"/>
    <p:sldId id="2142532397" r:id="rId19"/>
    <p:sldId id="2142532398" r:id="rId20"/>
    <p:sldId id="2142532399" r:id="rId21"/>
    <p:sldId id="2142532400" r:id="rId22"/>
    <p:sldId id="2142532352" r:id="rId2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B3D3FA5-DA8A-4AA5-8314-2FCB465A3D88}">
          <p14:sldIdLst>
            <p14:sldId id="276"/>
            <p14:sldId id="2142532373"/>
            <p14:sldId id="2142532351"/>
            <p14:sldId id="2142532393"/>
            <p14:sldId id="2142532377"/>
            <p14:sldId id="2142532361"/>
            <p14:sldId id="2142532362"/>
            <p14:sldId id="2142532401"/>
            <p14:sldId id="2142532360"/>
            <p14:sldId id="2142532404"/>
            <p14:sldId id="2142532389"/>
            <p14:sldId id="2142532405"/>
            <p14:sldId id="2142532406"/>
            <p14:sldId id="2142532407"/>
            <p14:sldId id="2142532408"/>
            <p14:sldId id="2142532390"/>
            <p14:sldId id="2142532391"/>
            <p14:sldId id="2142532397"/>
            <p14:sldId id="2142532398"/>
            <p14:sldId id="2142532399"/>
            <p14:sldId id="2142532400"/>
            <p14:sldId id="2142532352"/>
          </p14:sldIdLst>
        </p14:section>
      </p14:sectionLst>
    </p:ext>
    <p:ext uri="{EFAFB233-063F-42B5-8137-9DF3F51BA10A}">
      <p15:sldGuideLst xmlns:p15="http://schemas.microsoft.com/office/powerpoint/2012/main">
        <p15:guide id="2" pos="2547" userDrawn="1">
          <p15:clr>
            <a:srgbClr val="FBAE40"/>
          </p15:clr>
        </p15:guide>
        <p15:guide id="3" pos="5133" userDrawn="1">
          <p15:clr>
            <a:srgbClr val="FBAE40"/>
          </p15:clr>
        </p15:guide>
        <p15:guide id="4" orient="horz" pos="1434" userDrawn="1">
          <p15:clr>
            <a:srgbClr val="FBAE40"/>
          </p15:clr>
        </p15:guide>
        <p15:guide id="5" orient="horz" pos="2886" userDrawn="1">
          <p15:clr>
            <a:srgbClr val="FBAE40"/>
          </p15:clr>
        </p15:guide>
        <p15:guide id="6" pos="25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BA8BF8B-89C1-08EF-0E82-7D15D892E166}" name="Dani Gallart" initials="DG" userId="949a1c8a8a9bfa61" providerId="Windows Live"/>
  <p188:author id="{DD3783DD-7162-AD64-0E8E-77110A325325}" name="hernán domingo ramos" initials="hd" userId="efafba4a9fc67a8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7030A0"/>
    <a:srgbClr val="2F3D55"/>
    <a:srgbClr val="405374"/>
    <a:srgbClr val="758BB3"/>
    <a:srgbClr val="203864"/>
    <a:srgbClr val="124484"/>
    <a:srgbClr val="E9EBF5"/>
    <a:srgbClr val="00238C"/>
    <a:srgbClr val="090C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431" autoAdjust="0"/>
  </p:normalViewPr>
  <p:slideViewPr>
    <p:cSldViewPr snapToGrid="0" showGuides="1">
      <p:cViewPr varScale="1">
        <p:scale>
          <a:sx n="102" d="100"/>
          <a:sy n="102" d="100"/>
        </p:scale>
        <p:origin x="144" y="216"/>
      </p:cViewPr>
      <p:guideLst>
        <p:guide pos="2547"/>
        <p:guide pos="5133"/>
        <p:guide orient="horz" pos="1434"/>
        <p:guide orient="horz" pos="2886"/>
        <p:guide pos="2570"/>
      </p:guideLst>
    </p:cSldViewPr>
  </p:slideViewPr>
  <p:outlineViewPr>
    <p:cViewPr>
      <p:scale>
        <a:sx n="33" d="100"/>
        <a:sy n="33" d="100"/>
      </p:scale>
      <p:origin x="0" y="-470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894" y="10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8D15E8-D622-43C9-BB35-6B75D6F71690}" type="doc">
      <dgm:prSet loTypeId="urn:microsoft.com/office/officeart/2005/8/layout/venn1" loCatId="relationship" qsTypeId="urn:microsoft.com/office/officeart/2005/8/quickstyle/simple1" qsCatId="simple" csTypeId="urn:microsoft.com/office/officeart/2005/8/colors/colorful5" csCatId="colorful" phldr="1"/>
      <dgm:spPr/>
    </dgm:pt>
    <dgm:pt modelId="{7BB9EAA4-F07F-4A26-96D4-1D5E98261A08}">
      <dgm:prSet phldrT="[Text]"/>
      <dgm:spPr/>
      <dgm:t>
        <a:bodyPr/>
        <a:lstStyle/>
        <a:p>
          <a:r>
            <a:rPr lang="es-ES" noProof="0" dirty="0"/>
            <a:t>Equilibrio del plasma</a:t>
          </a:r>
        </a:p>
      </dgm:t>
    </dgm:pt>
    <dgm:pt modelId="{C7BDEEF8-EF1B-448D-BC2F-3EAC10C18066}" type="parTrans" cxnId="{7B1E6924-3463-4DBA-9EA4-055BBA1BF58E}">
      <dgm:prSet/>
      <dgm:spPr/>
      <dgm:t>
        <a:bodyPr/>
        <a:lstStyle/>
        <a:p>
          <a:endParaRPr lang="es-ES" noProof="0" dirty="0"/>
        </a:p>
      </dgm:t>
    </dgm:pt>
    <dgm:pt modelId="{D6254A59-672F-49CE-90D6-2E9B083E3296}" type="sibTrans" cxnId="{7B1E6924-3463-4DBA-9EA4-055BBA1BF58E}">
      <dgm:prSet/>
      <dgm:spPr/>
      <dgm:t>
        <a:bodyPr/>
        <a:lstStyle/>
        <a:p>
          <a:endParaRPr lang="es-ES" noProof="0" dirty="0"/>
        </a:p>
      </dgm:t>
    </dgm:pt>
    <dgm:pt modelId="{ECE2EA8D-BB57-428A-9FDB-1ECBB2252F80}">
      <dgm:prSet phldrT="[Text]"/>
      <dgm:spPr/>
      <dgm:t>
        <a:bodyPr/>
        <a:lstStyle/>
        <a:p>
          <a:r>
            <a:rPr lang="es-ES" noProof="0" dirty="0"/>
            <a:t>Calentamiento del plasma</a:t>
          </a:r>
        </a:p>
      </dgm:t>
    </dgm:pt>
    <dgm:pt modelId="{8EA4F5C2-5244-44AA-95CC-FC9E8B2732C7}" type="parTrans" cxnId="{93071B02-0588-4B9E-A236-7ADDAF5A0468}">
      <dgm:prSet/>
      <dgm:spPr/>
      <dgm:t>
        <a:bodyPr/>
        <a:lstStyle/>
        <a:p>
          <a:endParaRPr lang="es-ES" noProof="0" dirty="0"/>
        </a:p>
      </dgm:t>
    </dgm:pt>
    <dgm:pt modelId="{FC5184B5-AF03-4F7C-82E9-95CB316C1BEC}" type="sibTrans" cxnId="{93071B02-0588-4B9E-A236-7ADDAF5A0468}">
      <dgm:prSet/>
      <dgm:spPr/>
      <dgm:t>
        <a:bodyPr/>
        <a:lstStyle/>
        <a:p>
          <a:endParaRPr lang="es-ES" noProof="0" dirty="0"/>
        </a:p>
      </dgm:t>
    </dgm:pt>
    <dgm:pt modelId="{2905D6E5-398A-4358-92E7-4A258E554E60}">
      <dgm:prSet phldrT="[Text]"/>
      <dgm:spPr/>
      <dgm:t>
        <a:bodyPr/>
        <a:lstStyle/>
        <a:p>
          <a:r>
            <a:rPr lang="es-ES" noProof="0" dirty="0"/>
            <a:t>Bobinas superconductoras</a:t>
          </a:r>
        </a:p>
      </dgm:t>
    </dgm:pt>
    <dgm:pt modelId="{E9EB0F17-097A-48C7-8735-E0F03E79389C}" type="parTrans" cxnId="{9B0649F6-3138-48C9-8743-2A0670689217}">
      <dgm:prSet/>
      <dgm:spPr/>
      <dgm:t>
        <a:bodyPr/>
        <a:lstStyle/>
        <a:p>
          <a:endParaRPr lang="es-ES" noProof="0" dirty="0"/>
        </a:p>
      </dgm:t>
    </dgm:pt>
    <dgm:pt modelId="{1B07201D-03E7-414F-8489-84894D25549B}" type="sibTrans" cxnId="{9B0649F6-3138-48C9-8743-2A0670689217}">
      <dgm:prSet/>
      <dgm:spPr/>
      <dgm:t>
        <a:bodyPr/>
        <a:lstStyle/>
        <a:p>
          <a:endParaRPr lang="es-ES" noProof="0" dirty="0"/>
        </a:p>
      </dgm:t>
    </dgm:pt>
    <dgm:pt modelId="{CCE86BC9-C239-49EA-A3A5-2CA97D335E17}">
      <dgm:prSet phldrT="[Text]"/>
      <dgm:spPr/>
      <dgm:t>
        <a:bodyPr/>
        <a:lstStyle/>
        <a:p>
          <a:r>
            <a:rPr lang="es-ES" noProof="0" dirty="0"/>
            <a:t>Neutrónica</a:t>
          </a:r>
        </a:p>
      </dgm:t>
    </dgm:pt>
    <dgm:pt modelId="{4EFE5828-6DEB-4CD3-97A9-595EAC7B0E40}" type="parTrans" cxnId="{E80EB924-9346-44DC-86D2-A002C1ECFED8}">
      <dgm:prSet/>
      <dgm:spPr/>
      <dgm:t>
        <a:bodyPr/>
        <a:lstStyle/>
        <a:p>
          <a:endParaRPr lang="es-ES" noProof="0" dirty="0"/>
        </a:p>
      </dgm:t>
    </dgm:pt>
    <dgm:pt modelId="{B1AC4FE7-572F-45C4-9C27-A82C7EFE8515}" type="sibTrans" cxnId="{E80EB924-9346-44DC-86D2-A002C1ECFED8}">
      <dgm:prSet/>
      <dgm:spPr/>
      <dgm:t>
        <a:bodyPr/>
        <a:lstStyle/>
        <a:p>
          <a:endParaRPr lang="es-ES" noProof="0" dirty="0"/>
        </a:p>
      </dgm:t>
    </dgm:pt>
    <dgm:pt modelId="{33316868-C618-4EB8-8EC1-03C7A91EFD20}">
      <dgm:prSet phldrT="[Text]"/>
      <dgm:spPr/>
      <dgm:t>
        <a:bodyPr/>
        <a:lstStyle/>
        <a:p>
          <a:r>
            <a:rPr lang="es-ES" noProof="0" dirty="0"/>
            <a:t>Conducción de calor</a:t>
          </a:r>
        </a:p>
      </dgm:t>
    </dgm:pt>
    <dgm:pt modelId="{931D8D63-940E-454A-B3F1-0A973A87C35B}" type="parTrans" cxnId="{46C4E74C-8074-42A7-91D6-9BFB129DA0E1}">
      <dgm:prSet/>
      <dgm:spPr/>
      <dgm:t>
        <a:bodyPr/>
        <a:lstStyle/>
        <a:p>
          <a:endParaRPr lang="es-ES" noProof="0" dirty="0"/>
        </a:p>
      </dgm:t>
    </dgm:pt>
    <dgm:pt modelId="{EB0A625F-3C4F-429C-AF46-3621BCBBB0F2}" type="sibTrans" cxnId="{46C4E74C-8074-42A7-91D6-9BFB129DA0E1}">
      <dgm:prSet/>
      <dgm:spPr/>
      <dgm:t>
        <a:bodyPr/>
        <a:lstStyle/>
        <a:p>
          <a:endParaRPr lang="es-ES" noProof="0" dirty="0"/>
        </a:p>
      </dgm:t>
    </dgm:pt>
    <dgm:pt modelId="{47CE6D56-00E9-433C-9B46-0266D3DE01FC}">
      <dgm:prSet phldrT="[Text]"/>
      <dgm:spPr/>
      <dgm:t>
        <a:bodyPr/>
        <a:lstStyle/>
        <a:p>
          <a:r>
            <a:rPr lang="es-ES" noProof="0" dirty="0"/>
            <a:t>Mecánica de sólidos</a:t>
          </a:r>
        </a:p>
      </dgm:t>
    </dgm:pt>
    <dgm:pt modelId="{CAC3FF28-A21A-4B51-A3E6-7394CCCBBEDB}" type="parTrans" cxnId="{D70CE1CC-BE84-4483-9225-70D4C9993950}">
      <dgm:prSet/>
      <dgm:spPr/>
      <dgm:t>
        <a:bodyPr/>
        <a:lstStyle/>
        <a:p>
          <a:endParaRPr lang="es-ES" noProof="0" dirty="0"/>
        </a:p>
      </dgm:t>
    </dgm:pt>
    <dgm:pt modelId="{F2BD9205-36B6-405E-8861-8C53FF376F50}" type="sibTrans" cxnId="{D70CE1CC-BE84-4483-9225-70D4C9993950}">
      <dgm:prSet/>
      <dgm:spPr/>
      <dgm:t>
        <a:bodyPr/>
        <a:lstStyle/>
        <a:p>
          <a:endParaRPr lang="es-ES" noProof="0" dirty="0"/>
        </a:p>
      </dgm:t>
    </dgm:pt>
    <dgm:pt modelId="{FCA8324E-0F93-4623-B877-FB64CAA161CA}" type="pres">
      <dgm:prSet presAssocID="{F68D15E8-D622-43C9-BB35-6B75D6F71690}" presName="compositeShape" presStyleCnt="0">
        <dgm:presLayoutVars>
          <dgm:chMax val="7"/>
          <dgm:dir/>
          <dgm:resizeHandles val="exact"/>
        </dgm:presLayoutVars>
      </dgm:prSet>
      <dgm:spPr/>
    </dgm:pt>
    <dgm:pt modelId="{AC4A8E95-170B-424F-A5DA-3DC07F123B8F}" type="pres">
      <dgm:prSet presAssocID="{7BB9EAA4-F07F-4A26-96D4-1D5E98261A08}" presName="circ1" presStyleLbl="vennNode1" presStyleIdx="0" presStyleCnt="6"/>
      <dgm:spPr/>
    </dgm:pt>
    <dgm:pt modelId="{AE4045B5-A384-42BC-B344-AB7FD96FB11C}" type="pres">
      <dgm:prSet presAssocID="{7BB9EAA4-F07F-4A26-96D4-1D5E98261A08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1D2CC76-9EBF-4D82-8FAA-21BB347A1601}" type="pres">
      <dgm:prSet presAssocID="{ECE2EA8D-BB57-428A-9FDB-1ECBB2252F80}" presName="circ2" presStyleLbl="vennNode1" presStyleIdx="1" presStyleCnt="6"/>
      <dgm:spPr/>
    </dgm:pt>
    <dgm:pt modelId="{2057C13E-92A1-4D19-917D-BD32D88CB840}" type="pres">
      <dgm:prSet presAssocID="{ECE2EA8D-BB57-428A-9FDB-1ECBB2252F80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5FD2545-2754-4A98-BC20-DA7E253CAF40}" type="pres">
      <dgm:prSet presAssocID="{2905D6E5-398A-4358-92E7-4A258E554E60}" presName="circ3" presStyleLbl="vennNode1" presStyleIdx="2" presStyleCnt="6"/>
      <dgm:spPr/>
    </dgm:pt>
    <dgm:pt modelId="{D62C783C-A50E-474E-A3D8-61B8CC92C1E6}" type="pres">
      <dgm:prSet presAssocID="{2905D6E5-398A-4358-92E7-4A258E554E60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0A407317-7B25-4357-B833-4C8055BCB393}" type="pres">
      <dgm:prSet presAssocID="{CCE86BC9-C239-49EA-A3A5-2CA97D335E17}" presName="circ4" presStyleLbl="vennNode1" presStyleIdx="3" presStyleCnt="6"/>
      <dgm:spPr/>
    </dgm:pt>
    <dgm:pt modelId="{0821C01A-FF72-4806-A46D-23D6168DE62E}" type="pres">
      <dgm:prSet presAssocID="{CCE86BC9-C239-49EA-A3A5-2CA97D335E17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A7B3745-9FDD-4B96-9606-8FB934F644C8}" type="pres">
      <dgm:prSet presAssocID="{33316868-C618-4EB8-8EC1-03C7A91EFD20}" presName="circ5" presStyleLbl="vennNode1" presStyleIdx="4" presStyleCnt="6"/>
      <dgm:spPr/>
    </dgm:pt>
    <dgm:pt modelId="{DDEAD6EE-D58C-4060-A50C-B9D28B1C1815}" type="pres">
      <dgm:prSet presAssocID="{33316868-C618-4EB8-8EC1-03C7A91EFD20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07A4FD8-D48E-4F96-BE63-28736E8495FB}" type="pres">
      <dgm:prSet presAssocID="{47CE6D56-00E9-433C-9B46-0266D3DE01FC}" presName="circ6" presStyleLbl="vennNode1" presStyleIdx="5" presStyleCnt="6"/>
      <dgm:spPr/>
    </dgm:pt>
    <dgm:pt modelId="{A6039CB9-9F03-4403-8302-8F65E36F2BFB}" type="pres">
      <dgm:prSet presAssocID="{47CE6D56-00E9-433C-9B46-0266D3DE01FC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32D16701-C6CD-4FFC-8E68-524D91B64234}" type="presOf" srcId="{7BB9EAA4-F07F-4A26-96D4-1D5E98261A08}" destId="{AE4045B5-A384-42BC-B344-AB7FD96FB11C}" srcOrd="0" destOrd="0" presId="urn:microsoft.com/office/officeart/2005/8/layout/venn1"/>
    <dgm:cxn modelId="{93071B02-0588-4B9E-A236-7ADDAF5A0468}" srcId="{F68D15E8-D622-43C9-BB35-6B75D6F71690}" destId="{ECE2EA8D-BB57-428A-9FDB-1ECBB2252F80}" srcOrd="1" destOrd="0" parTransId="{8EA4F5C2-5244-44AA-95CC-FC9E8B2732C7}" sibTransId="{FC5184B5-AF03-4F7C-82E9-95CB316C1BEC}"/>
    <dgm:cxn modelId="{77227407-91A8-4685-B58A-E50A4BE89629}" type="presOf" srcId="{47CE6D56-00E9-433C-9B46-0266D3DE01FC}" destId="{A6039CB9-9F03-4403-8302-8F65E36F2BFB}" srcOrd="0" destOrd="0" presId="urn:microsoft.com/office/officeart/2005/8/layout/venn1"/>
    <dgm:cxn modelId="{7B1E6924-3463-4DBA-9EA4-055BBA1BF58E}" srcId="{F68D15E8-D622-43C9-BB35-6B75D6F71690}" destId="{7BB9EAA4-F07F-4A26-96D4-1D5E98261A08}" srcOrd="0" destOrd="0" parTransId="{C7BDEEF8-EF1B-448D-BC2F-3EAC10C18066}" sibTransId="{D6254A59-672F-49CE-90D6-2E9B083E3296}"/>
    <dgm:cxn modelId="{E80EB924-9346-44DC-86D2-A002C1ECFED8}" srcId="{F68D15E8-D622-43C9-BB35-6B75D6F71690}" destId="{CCE86BC9-C239-49EA-A3A5-2CA97D335E17}" srcOrd="3" destOrd="0" parTransId="{4EFE5828-6DEB-4CD3-97A9-595EAC7B0E40}" sibTransId="{B1AC4FE7-572F-45C4-9C27-A82C7EFE8515}"/>
    <dgm:cxn modelId="{90D54F31-E631-423F-BB17-7BAEE3827ACC}" type="presOf" srcId="{F68D15E8-D622-43C9-BB35-6B75D6F71690}" destId="{FCA8324E-0F93-4623-B877-FB64CAA161CA}" srcOrd="0" destOrd="0" presId="urn:microsoft.com/office/officeart/2005/8/layout/venn1"/>
    <dgm:cxn modelId="{6545D731-EFB5-477B-9A72-3CF0E34017B2}" type="presOf" srcId="{2905D6E5-398A-4358-92E7-4A258E554E60}" destId="{D62C783C-A50E-474E-A3D8-61B8CC92C1E6}" srcOrd="0" destOrd="0" presId="urn:microsoft.com/office/officeart/2005/8/layout/venn1"/>
    <dgm:cxn modelId="{4CD9DC65-B109-45DD-8C77-1C237ECE044C}" type="presOf" srcId="{33316868-C618-4EB8-8EC1-03C7A91EFD20}" destId="{DDEAD6EE-D58C-4060-A50C-B9D28B1C1815}" srcOrd="0" destOrd="0" presId="urn:microsoft.com/office/officeart/2005/8/layout/venn1"/>
    <dgm:cxn modelId="{46C4E74C-8074-42A7-91D6-9BFB129DA0E1}" srcId="{F68D15E8-D622-43C9-BB35-6B75D6F71690}" destId="{33316868-C618-4EB8-8EC1-03C7A91EFD20}" srcOrd="4" destOrd="0" parTransId="{931D8D63-940E-454A-B3F1-0A973A87C35B}" sibTransId="{EB0A625F-3C4F-429C-AF46-3621BCBBB0F2}"/>
    <dgm:cxn modelId="{ADD429B3-5ED7-402B-B771-9313F73BAB17}" type="presOf" srcId="{CCE86BC9-C239-49EA-A3A5-2CA97D335E17}" destId="{0821C01A-FF72-4806-A46D-23D6168DE62E}" srcOrd="0" destOrd="0" presId="urn:microsoft.com/office/officeart/2005/8/layout/venn1"/>
    <dgm:cxn modelId="{D70CE1CC-BE84-4483-9225-70D4C9993950}" srcId="{F68D15E8-D622-43C9-BB35-6B75D6F71690}" destId="{47CE6D56-00E9-433C-9B46-0266D3DE01FC}" srcOrd="5" destOrd="0" parTransId="{CAC3FF28-A21A-4B51-A3E6-7394CCCBBEDB}" sibTransId="{F2BD9205-36B6-405E-8861-8C53FF376F50}"/>
    <dgm:cxn modelId="{9B0649F6-3138-48C9-8743-2A0670689217}" srcId="{F68D15E8-D622-43C9-BB35-6B75D6F71690}" destId="{2905D6E5-398A-4358-92E7-4A258E554E60}" srcOrd="2" destOrd="0" parTransId="{E9EB0F17-097A-48C7-8735-E0F03E79389C}" sibTransId="{1B07201D-03E7-414F-8489-84894D25549B}"/>
    <dgm:cxn modelId="{927668FC-B97C-4A05-B4FC-C4C7E6110A45}" type="presOf" srcId="{ECE2EA8D-BB57-428A-9FDB-1ECBB2252F80}" destId="{2057C13E-92A1-4D19-917D-BD32D88CB840}" srcOrd="0" destOrd="0" presId="urn:microsoft.com/office/officeart/2005/8/layout/venn1"/>
    <dgm:cxn modelId="{DAD67D2C-D557-4D1E-954C-30354244B583}" type="presParOf" srcId="{FCA8324E-0F93-4623-B877-FB64CAA161CA}" destId="{AC4A8E95-170B-424F-A5DA-3DC07F123B8F}" srcOrd="0" destOrd="0" presId="urn:microsoft.com/office/officeart/2005/8/layout/venn1"/>
    <dgm:cxn modelId="{E170A993-EF43-4853-A4C1-85DDC1653BF2}" type="presParOf" srcId="{FCA8324E-0F93-4623-B877-FB64CAA161CA}" destId="{AE4045B5-A384-42BC-B344-AB7FD96FB11C}" srcOrd="1" destOrd="0" presId="urn:microsoft.com/office/officeart/2005/8/layout/venn1"/>
    <dgm:cxn modelId="{EB20120C-C2AA-41C9-AB45-B780E4BD1733}" type="presParOf" srcId="{FCA8324E-0F93-4623-B877-FB64CAA161CA}" destId="{A1D2CC76-9EBF-4D82-8FAA-21BB347A1601}" srcOrd="2" destOrd="0" presId="urn:microsoft.com/office/officeart/2005/8/layout/venn1"/>
    <dgm:cxn modelId="{65463535-9C5F-4D71-A8E4-ACABABDCFE44}" type="presParOf" srcId="{FCA8324E-0F93-4623-B877-FB64CAA161CA}" destId="{2057C13E-92A1-4D19-917D-BD32D88CB840}" srcOrd="3" destOrd="0" presId="urn:microsoft.com/office/officeart/2005/8/layout/venn1"/>
    <dgm:cxn modelId="{EC1B60B1-0F32-495E-B193-23557D74CA1E}" type="presParOf" srcId="{FCA8324E-0F93-4623-B877-FB64CAA161CA}" destId="{75FD2545-2754-4A98-BC20-DA7E253CAF40}" srcOrd="4" destOrd="0" presId="urn:microsoft.com/office/officeart/2005/8/layout/venn1"/>
    <dgm:cxn modelId="{EC28ED8B-2524-4107-9581-D491947B0E6B}" type="presParOf" srcId="{FCA8324E-0F93-4623-B877-FB64CAA161CA}" destId="{D62C783C-A50E-474E-A3D8-61B8CC92C1E6}" srcOrd="5" destOrd="0" presId="urn:microsoft.com/office/officeart/2005/8/layout/venn1"/>
    <dgm:cxn modelId="{7E9BE500-0987-4054-BC8F-BE2A5CDD8555}" type="presParOf" srcId="{FCA8324E-0F93-4623-B877-FB64CAA161CA}" destId="{0A407317-7B25-4357-B833-4C8055BCB393}" srcOrd="6" destOrd="0" presId="urn:microsoft.com/office/officeart/2005/8/layout/venn1"/>
    <dgm:cxn modelId="{2D051302-ED1A-4355-8218-7E8F783F39D7}" type="presParOf" srcId="{FCA8324E-0F93-4623-B877-FB64CAA161CA}" destId="{0821C01A-FF72-4806-A46D-23D6168DE62E}" srcOrd="7" destOrd="0" presId="urn:microsoft.com/office/officeart/2005/8/layout/venn1"/>
    <dgm:cxn modelId="{CB4017C9-B31D-4F8D-AF8C-A76C7FEE8302}" type="presParOf" srcId="{FCA8324E-0F93-4623-B877-FB64CAA161CA}" destId="{8A7B3745-9FDD-4B96-9606-8FB934F644C8}" srcOrd="8" destOrd="0" presId="urn:microsoft.com/office/officeart/2005/8/layout/venn1"/>
    <dgm:cxn modelId="{724A3798-DF39-4C06-9F4C-DEBE634EDDD0}" type="presParOf" srcId="{FCA8324E-0F93-4623-B877-FB64CAA161CA}" destId="{DDEAD6EE-D58C-4060-A50C-B9D28B1C1815}" srcOrd="9" destOrd="0" presId="urn:microsoft.com/office/officeart/2005/8/layout/venn1"/>
    <dgm:cxn modelId="{DB2A2361-7D89-405E-B615-6520F8ED5F35}" type="presParOf" srcId="{FCA8324E-0F93-4623-B877-FB64CAA161CA}" destId="{907A4FD8-D48E-4F96-BE63-28736E8495FB}" srcOrd="10" destOrd="0" presId="urn:microsoft.com/office/officeart/2005/8/layout/venn1"/>
    <dgm:cxn modelId="{A3DDC764-D500-40E8-AF17-2E40A09D2FF7}" type="presParOf" srcId="{FCA8324E-0F93-4623-B877-FB64CAA161CA}" destId="{A6039CB9-9F03-4403-8302-8F65E36F2BFB}" srcOrd="11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4A8E95-170B-424F-A5DA-3DC07F123B8F}">
      <dsp:nvSpPr>
        <dsp:cNvPr id="0" name=""/>
        <dsp:cNvSpPr/>
      </dsp:nvSpPr>
      <dsp:spPr>
        <a:xfrm>
          <a:off x="3051591" y="1073304"/>
          <a:ext cx="1437910" cy="1437910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E4045B5-A384-42BC-B344-AB7FD96FB11C}">
      <dsp:nvSpPr>
        <dsp:cNvPr id="0" name=""/>
        <dsp:cNvSpPr/>
      </dsp:nvSpPr>
      <dsp:spPr>
        <a:xfrm>
          <a:off x="2871852" y="0"/>
          <a:ext cx="1797388" cy="97912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noProof="0" dirty="0"/>
            <a:t>Equilibrio del plasma</a:t>
          </a:r>
        </a:p>
      </dsp:txBody>
      <dsp:txXfrm>
        <a:off x="2871852" y="0"/>
        <a:ext cx="1797388" cy="979122"/>
      </dsp:txXfrm>
    </dsp:sp>
    <dsp:sp modelId="{A1D2CC76-9EBF-4D82-8FAA-21BB347A1601}">
      <dsp:nvSpPr>
        <dsp:cNvPr id="0" name=""/>
        <dsp:cNvSpPr/>
      </dsp:nvSpPr>
      <dsp:spPr>
        <a:xfrm>
          <a:off x="3518313" y="1342796"/>
          <a:ext cx="1437910" cy="1437910"/>
        </a:xfrm>
        <a:prstGeom prst="ellipse">
          <a:avLst/>
        </a:prstGeom>
        <a:solidFill>
          <a:schemeClr val="accent5">
            <a:alpha val="50000"/>
            <a:hueOff val="-1470669"/>
            <a:satOff val="-2046"/>
            <a:lumOff val="-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057C13E-92A1-4D19-917D-BD32D88CB840}">
      <dsp:nvSpPr>
        <dsp:cNvPr id="0" name=""/>
        <dsp:cNvSpPr/>
      </dsp:nvSpPr>
      <dsp:spPr>
        <a:xfrm>
          <a:off x="5062869" y="932497"/>
          <a:ext cx="1703325" cy="107237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noProof="0" dirty="0"/>
            <a:t>Calentamiento del plasma</a:t>
          </a:r>
        </a:p>
      </dsp:txBody>
      <dsp:txXfrm>
        <a:off x="5062869" y="932497"/>
        <a:ext cx="1703325" cy="1072372"/>
      </dsp:txXfrm>
    </dsp:sp>
    <dsp:sp modelId="{75FD2545-2754-4A98-BC20-DA7E253CAF40}">
      <dsp:nvSpPr>
        <dsp:cNvPr id="0" name=""/>
        <dsp:cNvSpPr/>
      </dsp:nvSpPr>
      <dsp:spPr>
        <a:xfrm>
          <a:off x="3518313" y="1881779"/>
          <a:ext cx="1437910" cy="1437910"/>
        </a:xfrm>
        <a:prstGeom prst="ellipse">
          <a:avLst/>
        </a:prstGeom>
        <a:solidFill>
          <a:schemeClr val="accent5">
            <a:alpha val="50000"/>
            <a:hueOff val="-2941338"/>
            <a:satOff val="-4091"/>
            <a:lumOff val="-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62C783C-A50E-474E-A3D8-61B8CC92C1E6}">
      <dsp:nvSpPr>
        <dsp:cNvPr id="0" name=""/>
        <dsp:cNvSpPr/>
      </dsp:nvSpPr>
      <dsp:spPr>
        <a:xfrm>
          <a:off x="5062869" y="2531730"/>
          <a:ext cx="1703325" cy="119825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noProof="0" dirty="0"/>
            <a:t>Bobinas superconductoras</a:t>
          </a:r>
        </a:p>
      </dsp:txBody>
      <dsp:txXfrm>
        <a:off x="5062869" y="2531730"/>
        <a:ext cx="1703325" cy="1198259"/>
      </dsp:txXfrm>
    </dsp:sp>
    <dsp:sp modelId="{0A407317-7B25-4357-B833-4C8055BCB393}">
      <dsp:nvSpPr>
        <dsp:cNvPr id="0" name=""/>
        <dsp:cNvSpPr/>
      </dsp:nvSpPr>
      <dsp:spPr>
        <a:xfrm>
          <a:off x="3051591" y="2151737"/>
          <a:ext cx="1437910" cy="1437910"/>
        </a:xfrm>
        <a:prstGeom prst="ellipse">
          <a:avLst/>
        </a:prstGeom>
        <a:solidFill>
          <a:schemeClr val="accent5">
            <a:alpha val="50000"/>
            <a:hueOff val="-4412007"/>
            <a:satOff val="-6137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821C01A-FF72-4806-A46D-23D6168DE62E}">
      <dsp:nvSpPr>
        <dsp:cNvPr id="0" name=""/>
        <dsp:cNvSpPr/>
      </dsp:nvSpPr>
      <dsp:spPr>
        <a:xfrm>
          <a:off x="2871852" y="3683364"/>
          <a:ext cx="1797388" cy="97912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noProof="0" dirty="0"/>
            <a:t>Neutrónica</a:t>
          </a:r>
        </a:p>
      </dsp:txBody>
      <dsp:txXfrm>
        <a:off x="2871852" y="3683364"/>
        <a:ext cx="1797388" cy="979122"/>
      </dsp:txXfrm>
    </dsp:sp>
    <dsp:sp modelId="{8A7B3745-9FDD-4B96-9606-8FB934F644C8}">
      <dsp:nvSpPr>
        <dsp:cNvPr id="0" name=""/>
        <dsp:cNvSpPr/>
      </dsp:nvSpPr>
      <dsp:spPr>
        <a:xfrm>
          <a:off x="2584869" y="1881779"/>
          <a:ext cx="1437910" cy="1437910"/>
        </a:xfrm>
        <a:prstGeom prst="ellipse">
          <a:avLst/>
        </a:prstGeom>
        <a:solidFill>
          <a:schemeClr val="accent5">
            <a:alpha val="50000"/>
            <a:hueOff val="-5882676"/>
            <a:satOff val="-8182"/>
            <a:lumOff val="-31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DEAD6EE-D58C-4060-A50C-B9D28B1C1815}">
      <dsp:nvSpPr>
        <dsp:cNvPr id="0" name=""/>
        <dsp:cNvSpPr/>
      </dsp:nvSpPr>
      <dsp:spPr>
        <a:xfrm>
          <a:off x="774899" y="2531730"/>
          <a:ext cx="1703325" cy="119825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noProof="0" dirty="0"/>
            <a:t>Conducción de calor</a:t>
          </a:r>
        </a:p>
      </dsp:txBody>
      <dsp:txXfrm>
        <a:off x="774899" y="2531730"/>
        <a:ext cx="1703325" cy="1198259"/>
      </dsp:txXfrm>
    </dsp:sp>
    <dsp:sp modelId="{907A4FD8-D48E-4F96-BE63-28736E8495FB}">
      <dsp:nvSpPr>
        <dsp:cNvPr id="0" name=""/>
        <dsp:cNvSpPr/>
      </dsp:nvSpPr>
      <dsp:spPr>
        <a:xfrm>
          <a:off x="2584869" y="1342796"/>
          <a:ext cx="1437910" cy="1437910"/>
        </a:xfrm>
        <a:prstGeom prst="ellipse">
          <a:avLst/>
        </a:prstGeom>
        <a:solidFill>
          <a:schemeClr val="accent5">
            <a:alpha val="50000"/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6039CB9-9F03-4403-8302-8F65E36F2BFB}">
      <dsp:nvSpPr>
        <dsp:cNvPr id="0" name=""/>
        <dsp:cNvSpPr/>
      </dsp:nvSpPr>
      <dsp:spPr>
        <a:xfrm>
          <a:off x="774899" y="932497"/>
          <a:ext cx="1703325" cy="119825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noProof="0" dirty="0"/>
            <a:t>Mecánica de sólidos</a:t>
          </a:r>
        </a:p>
      </dsp:txBody>
      <dsp:txXfrm>
        <a:off x="774899" y="932497"/>
        <a:ext cx="1703325" cy="11982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s-ES"/>
              <a:t>22/11/2024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FA8D5D-EC9E-40FC-98EC-CD281E4E88AF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27699166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s-ES"/>
              <a:t>22/11/2024</a:t>
            </a:r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FC39F9-59CF-A24C-83BE-FFCDCFE5F579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60092419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s-ES"/>
              <a:t>22/11/2024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35369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 userDrawn="1"/>
        </p:nvSpPr>
        <p:spPr>
          <a:xfrm>
            <a:off x="4064000" y="6095686"/>
            <a:ext cx="8128000" cy="48753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 dirty="0"/>
          </a:p>
        </p:txBody>
      </p:sp>
      <p:sp>
        <p:nvSpPr>
          <p:cNvPr id="11" name="Rectángulo 10"/>
          <p:cNvSpPr/>
          <p:nvPr userDrawn="1"/>
        </p:nvSpPr>
        <p:spPr>
          <a:xfrm>
            <a:off x="1" y="6095686"/>
            <a:ext cx="4064000" cy="487533"/>
          </a:xfrm>
          <a:prstGeom prst="rect">
            <a:avLst/>
          </a:prstGeom>
          <a:solidFill>
            <a:srgbClr val="00489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963889" y="1631730"/>
            <a:ext cx="6702593" cy="299882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5200" b="1">
                <a:solidFill>
                  <a:srgbClr val="004890"/>
                </a:solidFill>
                <a:latin typeface="+mn-lt"/>
              </a:defRPr>
            </a:lvl1pPr>
          </a:lstStyle>
          <a:p>
            <a:endParaRPr lang="en-US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963889" y="4762500"/>
            <a:ext cx="6702593" cy="1085850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sz="3600" baseline="30000" dirty="0">
              <a:solidFill>
                <a:schemeClr val="tx1">
                  <a:lumMod val="50000"/>
                  <a:lumOff val="50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8" name="Marcador de texto 14"/>
          <p:cNvSpPr>
            <a:spLocks noGrp="1"/>
          </p:cNvSpPr>
          <p:nvPr>
            <p:ph type="body" sz="quarter" idx="10" hasCustomPrompt="1"/>
          </p:nvPr>
        </p:nvSpPr>
        <p:spPr>
          <a:xfrm>
            <a:off x="325968" y="6095686"/>
            <a:ext cx="3255433" cy="4875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Date</a:t>
            </a:r>
          </a:p>
        </p:txBody>
      </p:sp>
      <p:sp>
        <p:nvSpPr>
          <p:cNvPr id="9" name="Marcador de texto 16"/>
          <p:cNvSpPr>
            <a:spLocks noGrp="1"/>
          </p:cNvSpPr>
          <p:nvPr>
            <p:ph type="body" sz="quarter" idx="11" hasCustomPrompt="1"/>
          </p:nvPr>
        </p:nvSpPr>
        <p:spPr>
          <a:xfrm>
            <a:off x="4963888" y="6095685"/>
            <a:ext cx="6702595" cy="4875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>
                <a:solidFill>
                  <a:srgbClr val="004890"/>
                </a:solidFill>
              </a:defRPr>
            </a:lvl1pPr>
          </a:lstStyle>
          <a:p>
            <a:pPr lvl="0"/>
            <a:r>
              <a:rPr lang="en-US" noProof="0" dirty="0"/>
              <a:t>Venue</a:t>
            </a:r>
          </a:p>
        </p:txBody>
      </p:sp>
      <p:sp>
        <p:nvSpPr>
          <p:cNvPr id="2" name="Picture Placeholder 24">
            <a:extLst>
              <a:ext uri="{FF2B5EF4-FFF2-40B4-BE49-F238E27FC236}">
                <a16:creationId xmlns:a16="http://schemas.microsoft.com/office/drawing/2014/main" id="{AB4207FE-DD3D-B82C-41E9-A01F7C973DA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42425" y="444500"/>
            <a:ext cx="2424113" cy="8810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Extra Logo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8333B875-EB56-431B-23D8-9498F28F79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43883"/>
            <a:ext cx="4064000" cy="88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231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ítulo 1"/>
          <p:cNvSpPr>
            <a:spLocks noGrp="1"/>
          </p:cNvSpPr>
          <p:nvPr>
            <p:ph type="title" hasCustomPrompt="1"/>
          </p:nvPr>
        </p:nvSpPr>
        <p:spPr>
          <a:xfrm>
            <a:off x="0" y="256068"/>
            <a:ext cx="12192000" cy="8009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="1"/>
            </a:lvl1pPr>
          </a:lstStyle>
          <a:p>
            <a:r>
              <a:rPr lang="es-ES" dirty="0"/>
              <a:t>Haga </a:t>
            </a:r>
            <a:r>
              <a:rPr lang="en-US" noProof="0" dirty="0" err="1"/>
              <a:t>clic</a:t>
            </a:r>
            <a:r>
              <a:rPr lang="es-ES" dirty="0"/>
              <a:t> para modificar el estilo de título del patrón</a:t>
            </a:r>
          </a:p>
        </p:txBody>
      </p:sp>
      <p:sp>
        <p:nvSpPr>
          <p:cNvPr id="8" name="Marcador de texto 2"/>
          <p:cNvSpPr>
            <a:spLocks noGrp="1"/>
          </p:cNvSpPr>
          <p:nvPr>
            <p:ph idx="1" hasCustomPrompt="1"/>
          </p:nvPr>
        </p:nvSpPr>
        <p:spPr>
          <a:xfrm>
            <a:off x="603657" y="1514475"/>
            <a:ext cx="10984685" cy="4662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dirty="0" err="1"/>
              <a:t>Editar</a:t>
            </a:r>
            <a:r>
              <a:rPr lang="en-US" noProof="0" dirty="0"/>
              <a:t> </a:t>
            </a:r>
            <a:r>
              <a:rPr lang="en-US" noProof="0" dirty="0" err="1"/>
              <a:t>el</a:t>
            </a:r>
            <a:r>
              <a:rPr lang="en-US" noProof="0" dirty="0"/>
              <a:t> </a:t>
            </a:r>
            <a:r>
              <a:rPr lang="en-US" noProof="0" dirty="0" err="1"/>
              <a:t>estilo</a:t>
            </a:r>
            <a:r>
              <a:rPr lang="en-US" noProof="0" dirty="0"/>
              <a:t> de </a:t>
            </a:r>
            <a:r>
              <a:rPr lang="en-US" noProof="0" dirty="0" err="1"/>
              <a:t>texto</a:t>
            </a:r>
            <a:r>
              <a:rPr lang="en-US" noProof="0" dirty="0"/>
              <a:t> del </a:t>
            </a:r>
            <a:r>
              <a:rPr lang="en-US" noProof="0" dirty="0" err="1"/>
              <a:t>patrón</a:t>
            </a:r>
            <a:endParaRPr lang="en-US" noProof="0" dirty="0"/>
          </a:p>
          <a:p>
            <a:pPr lvl="1"/>
            <a:r>
              <a:rPr lang="en-US" noProof="0" dirty="0"/>
              <a:t>Segundo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2"/>
            <a:r>
              <a:rPr lang="en-US" noProof="0" dirty="0" err="1"/>
              <a:t>Tercer</a:t>
            </a:r>
            <a:r>
              <a:rPr lang="en-US" noProof="0" dirty="0"/>
              <a:t>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3"/>
            <a:r>
              <a:rPr lang="en-US" noProof="0" dirty="0"/>
              <a:t>Cuarto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nivel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7A6E51-0CD4-140F-62B6-13D57D2B60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441BF-5F25-472C-890A-B3E0CFED072E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9C05711-2932-7CE9-A907-A7A3C07629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44888" y="6269299"/>
            <a:ext cx="1447646" cy="36512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 dirty="0"/>
              <a:t>Name | Event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900A15F-2709-FA39-0476-207F617E8B3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71800" y="6000750"/>
            <a:ext cx="1447800" cy="6016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Extra logo</a:t>
            </a:r>
          </a:p>
        </p:txBody>
      </p:sp>
    </p:spTree>
    <p:extLst>
      <p:ext uri="{BB962C8B-B14F-4D97-AF65-F5344CB8AC3E}">
        <p14:creationId xmlns:p14="http://schemas.microsoft.com/office/powerpoint/2010/main" val="1917565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2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ítulo 1"/>
          <p:cNvSpPr>
            <a:spLocks noGrp="1"/>
          </p:cNvSpPr>
          <p:nvPr>
            <p:ph type="title" hasCustomPrompt="1"/>
          </p:nvPr>
        </p:nvSpPr>
        <p:spPr>
          <a:xfrm>
            <a:off x="0" y="256068"/>
            <a:ext cx="12192000" cy="8009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="1"/>
            </a:lvl1pPr>
          </a:lstStyle>
          <a:p>
            <a:r>
              <a:rPr lang="es-ES" dirty="0"/>
              <a:t>Haga </a:t>
            </a:r>
            <a:r>
              <a:rPr lang="en-US" noProof="0" dirty="0" err="1"/>
              <a:t>clic</a:t>
            </a:r>
            <a:r>
              <a:rPr lang="es-ES" dirty="0"/>
              <a:t> para modificar el estilo de título del patrón</a:t>
            </a:r>
          </a:p>
        </p:txBody>
      </p:sp>
      <p:sp>
        <p:nvSpPr>
          <p:cNvPr id="8" name="Marcador de texto 2"/>
          <p:cNvSpPr>
            <a:spLocks noGrp="1"/>
          </p:cNvSpPr>
          <p:nvPr>
            <p:ph idx="1" hasCustomPrompt="1"/>
          </p:nvPr>
        </p:nvSpPr>
        <p:spPr>
          <a:xfrm>
            <a:off x="603658" y="1514475"/>
            <a:ext cx="5274100" cy="4662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dirty="0" err="1"/>
              <a:t>Editar</a:t>
            </a:r>
            <a:r>
              <a:rPr lang="en-US" noProof="0" dirty="0"/>
              <a:t> </a:t>
            </a:r>
            <a:r>
              <a:rPr lang="en-US" noProof="0" dirty="0" err="1"/>
              <a:t>el</a:t>
            </a:r>
            <a:r>
              <a:rPr lang="en-US" noProof="0" dirty="0"/>
              <a:t> </a:t>
            </a:r>
            <a:r>
              <a:rPr lang="en-US" noProof="0" dirty="0" err="1"/>
              <a:t>estilo</a:t>
            </a:r>
            <a:r>
              <a:rPr lang="en-US" noProof="0" dirty="0"/>
              <a:t> de </a:t>
            </a:r>
            <a:r>
              <a:rPr lang="en-US" noProof="0" dirty="0" err="1"/>
              <a:t>texto</a:t>
            </a:r>
            <a:r>
              <a:rPr lang="en-US" noProof="0" dirty="0"/>
              <a:t> del </a:t>
            </a:r>
            <a:r>
              <a:rPr lang="en-US" noProof="0" dirty="0" err="1"/>
              <a:t>patrón</a:t>
            </a:r>
            <a:endParaRPr lang="en-US" noProof="0" dirty="0"/>
          </a:p>
          <a:p>
            <a:pPr lvl="1"/>
            <a:r>
              <a:rPr lang="en-US" noProof="0" dirty="0"/>
              <a:t>Segundo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2"/>
            <a:r>
              <a:rPr lang="en-US" noProof="0" dirty="0" err="1"/>
              <a:t>Tercer</a:t>
            </a:r>
            <a:r>
              <a:rPr lang="en-US" noProof="0" dirty="0"/>
              <a:t>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3"/>
            <a:r>
              <a:rPr lang="en-US" noProof="0" dirty="0"/>
              <a:t>Cuarto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nivel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7A6E51-0CD4-140F-62B6-13D57D2B60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441BF-5F25-472C-890A-B3E0CFED072E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9C05711-2932-7CE9-A907-A7A3C07629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44888" y="6269299"/>
            <a:ext cx="1447646" cy="36512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 dirty="0"/>
              <a:t>Name | Event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900A15F-2709-FA39-0476-207F617E8B3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71800" y="6000750"/>
            <a:ext cx="1447800" cy="6016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Extra logo</a:t>
            </a:r>
          </a:p>
        </p:txBody>
      </p:sp>
      <p:sp>
        <p:nvSpPr>
          <p:cNvPr id="2" name="Marcador de texto 2">
            <a:extLst>
              <a:ext uri="{FF2B5EF4-FFF2-40B4-BE49-F238E27FC236}">
                <a16:creationId xmlns:a16="http://schemas.microsoft.com/office/drawing/2014/main" id="{197C62F9-5A91-BB8A-ADAA-A4805F11B5B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314241" y="1514475"/>
            <a:ext cx="5274100" cy="4662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dirty="0" err="1"/>
              <a:t>Editar</a:t>
            </a:r>
            <a:r>
              <a:rPr lang="en-US" noProof="0" dirty="0"/>
              <a:t> </a:t>
            </a:r>
            <a:r>
              <a:rPr lang="en-US" noProof="0" dirty="0" err="1"/>
              <a:t>el</a:t>
            </a:r>
            <a:r>
              <a:rPr lang="en-US" noProof="0" dirty="0"/>
              <a:t> </a:t>
            </a:r>
            <a:r>
              <a:rPr lang="en-US" noProof="0" dirty="0" err="1"/>
              <a:t>estilo</a:t>
            </a:r>
            <a:r>
              <a:rPr lang="en-US" noProof="0" dirty="0"/>
              <a:t> de </a:t>
            </a:r>
            <a:r>
              <a:rPr lang="en-US" noProof="0" dirty="0" err="1"/>
              <a:t>texto</a:t>
            </a:r>
            <a:r>
              <a:rPr lang="en-US" noProof="0" dirty="0"/>
              <a:t> del </a:t>
            </a:r>
            <a:r>
              <a:rPr lang="en-US" noProof="0" dirty="0" err="1"/>
              <a:t>patrón</a:t>
            </a:r>
            <a:endParaRPr lang="en-US" noProof="0" dirty="0"/>
          </a:p>
          <a:p>
            <a:pPr lvl="1"/>
            <a:r>
              <a:rPr lang="en-US" noProof="0" dirty="0"/>
              <a:t>Segundo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2"/>
            <a:r>
              <a:rPr lang="en-US" noProof="0" dirty="0" err="1"/>
              <a:t>Tercer</a:t>
            </a:r>
            <a:r>
              <a:rPr lang="en-US" noProof="0" dirty="0"/>
              <a:t>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3"/>
            <a:r>
              <a:rPr lang="en-US" noProof="0" dirty="0"/>
              <a:t>Cuarto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nivel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09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sub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err="1"/>
              <a:t>Haga</a:t>
            </a:r>
            <a:r>
              <a:rPr lang="en-US" noProof="0" dirty="0"/>
              <a:t> </a:t>
            </a:r>
            <a:r>
              <a:rPr lang="en-US" noProof="0" dirty="0" err="1"/>
              <a:t>clic</a:t>
            </a:r>
            <a:r>
              <a:rPr lang="en-US" noProof="0" dirty="0"/>
              <a:t> para </a:t>
            </a:r>
            <a:r>
              <a:rPr lang="en-US" noProof="0" dirty="0" err="1"/>
              <a:t>modificar</a:t>
            </a:r>
            <a:r>
              <a:rPr lang="en-US" noProof="0" dirty="0"/>
              <a:t> </a:t>
            </a:r>
            <a:r>
              <a:rPr lang="en-US" noProof="0" dirty="0" err="1"/>
              <a:t>el</a:t>
            </a:r>
            <a:r>
              <a:rPr lang="en-US" noProof="0" dirty="0"/>
              <a:t> </a:t>
            </a:r>
            <a:r>
              <a:rPr lang="en-US" noProof="0" dirty="0" err="1"/>
              <a:t>estilo</a:t>
            </a:r>
            <a:r>
              <a:rPr lang="en-US" noProof="0" dirty="0"/>
              <a:t> de </a:t>
            </a:r>
            <a:r>
              <a:rPr lang="en-US" noProof="0" dirty="0" err="1"/>
              <a:t>título</a:t>
            </a:r>
            <a:r>
              <a:rPr lang="en-US" noProof="0" dirty="0"/>
              <a:t> del </a:t>
            </a:r>
            <a:r>
              <a:rPr lang="en-US" noProof="0" dirty="0" err="1"/>
              <a:t>patrón</a:t>
            </a:r>
            <a:endParaRPr lang="en-US" noProof="0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595618" y="1569411"/>
            <a:ext cx="10996916" cy="456627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dirty="0" err="1"/>
              <a:t>Editar</a:t>
            </a:r>
            <a:r>
              <a:rPr lang="en-US" noProof="0" dirty="0"/>
              <a:t> </a:t>
            </a:r>
            <a:r>
              <a:rPr lang="en-US" noProof="0" dirty="0" err="1"/>
              <a:t>el</a:t>
            </a:r>
            <a:r>
              <a:rPr lang="en-US" noProof="0" dirty="0"/>
              <a:t> </a:t>
            </a:r>
            <a:r>
              <a:rPr lang="en-US" noProof="0" dirty="0" err="1"/>
              <a:t>estilo</a:t>
            </a:r>
            <a:r>
              <a:rPr lang="en-US" noProof="0" dirty="0"/>
              <a:t> de </a:t>
            </a:r>
            <a:r>
              <a:rPr lang="en-US" noProof="0" dirty="0" err="1"/>
              <a:t>texto</a:t>
            </a:r>
            <a:r>
              <a:rPr lang="en-US" noProof="0" dirty="0"/>
              <a:t> del </a:t>
            </a:r>
            <a:r>
              <a:rPr lang="en-US" noProof="0" dirty="0" err="1"/>
              <a:t>patrón</a:t>
            </a:r>
            <a:endParaRPr lang="en-US" noProof="0" dirty="0"/>
          </a:p>
          <a:p>
            <a:pPr lvl="1"/>
            <a:r>
              <a:rPr lang="en-US" noProof="0" dirty="0"/>
              <a:t>Segundo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2"/>
            <a:r>
              <a:rPr lang="en-US" noProof="0" dirty="0" err="1"/>
              <a:t>Tercer</a:t>
            </a:r>
            <a:r>
              <a:rPr lang="en-US" noProof="0" dirty="0"/>
              <a:t>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3"/>
            <a:r>
              <a:rPr lang="en-US" noProof="0" dirty="0"/>
              <a:t>Cuarto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nivel</a:t>
            </a:r>
            <a:endParaRPr lang="en-US" noProof="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57275"/>
            <a:ext cx="12192000" cy="512763"/>
          </a:xfr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noProof="0" dirty="0" err="1"/>
              <a:t>Subtítulo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5BA5BF-A525-A0A8-E244-1560363C21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E441BF-5F25-472C-890A-B3E0CFED072E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7C400B3-8858-8716-771D-5BB5B97067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44888" y="6269299"/>
            <a:ext cx="1447646" cy="36512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 dirty="0"/>
              <a:t>Name | Event</a:t>
            </a:r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B628364E-52AA-F05F-CA21-D132EFF23A9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71800" y="6000750"/>
            <a:ext cx="1447800" cy="6016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Extra logo</a:t>
            </a:r>
          </a:p>
        </p:txBody>
      </p:sp>
    </p:spTree>
    <p:extLst>
      <p:ext uri="{BB962C8B-B14F-4D97-AF65-F5344CB8AC3E}">
        <p14:creationId xmlns:p14="http://schemas.microsoft.com/office/powerpoint/2010/main" val="1817291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subtítulo y 2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err="1"/>
              <a:t>Haga</a:t>
            </a:r>
            <a:r>
              <a:rPr lang="en-US" noProof="0" dirty="0"/>
              <a:t> </a:t>
            </a:r>
            <a:r>
              <a:rPr lang="en-US" noProof="0" dirty="0" err="1"/>
              <a:t>clic</a:t>
            </a:r>
            <a:r>
              <a:rPr lang="en-US" noProof="0" dirty="0"/>
              <a:t> para </a:t>
            </a:r>
            <a:r>
              <a:rPr lang="en-US" noProof="0" dirty="0" err="1"/>
              <a:t>modificar</a:t>
            </a:r>
            <a:r>
              <a:rPr lang="en-US" noProof="0" dirty="0"/>
              <a:t> </a:t>
            </a:r>
            <a:r>
              <a:rPr lang="en-US" noProof="0" dirty="0" err="1"/>
              <a:t>el</a:t>
            </a:r>
            <a:r>
              <a:rPr lang="en-US" noProof="0" dirty="0"/>
              <a:t> </a:t>
            </a:r>
            <a:r>
              <a:rPr lang="en-US" noProof="0" dirty="0" err="1"/>
              <a:t>estilo</a:t>
            </a:r>
            <a:r>
              <a:rPr lang="en-US" noProof="0" dirty="0"/>
              <a:t> de </a:t>
            </a:r>
            <a:r>
              <a:rPr lang="en-US" noProof="0" dirty="0" err="1"/>
              <a:t>título</a:t>
            </a:r>
            <a:r>
              <a:rPr lang="en-US" noProof="0" dirty="0"/>
              <a:t> del </a:t>
            </a:r>
            <a:r>
              <a:rPr lang="en-US" noProof="0" dirty="0" err="1"/>
              <a:t>patrón</a:t>
            </a:r>
            <a:endParaRPr lang="en-US" noProof="0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595618" y="1569411"/>
            <a:ext cx="5282139" cy="456627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dirty="0" err="1"/>
              <a:t>Editar</a:t>
            </a:r>
            <a:r>
              <a:rPr lang="en-US" noProof="0" dirty="0"/>
              <a:t> </a:t>
            </a:r>
            <a:r>
              <a:rPr lang="en-US" noProof="0" dirty="0" err="1"/>
              <a:t>el</a:t>
            </a:r>
            <a:r>
              <a:rPr lang="en-US" noProof="0" dirty="0"/>
              <a:t> </a:t>
            </a:r>
            <a:r>
              <a:rPr lang="en-US" noProof="0" dirty="0" err="1"/>
              <a:t>estilo</a:t>
            </a:r>
            <a:r>
              <a:rPr lang="en-US" noProof="0" dirty="0"/>
              <a:t> de </a:t>
            </a:r>
            <a:r>
              <a:rPr lang="en-US" noProof="0" dirty="0" err="1"/>
              <a:t>texto</a:t>
            </a:r>
            <a:r>
              <a:rPr lang="en-US" noProof="0" dirty="0"/>
              <a:t> del </a:t>
            </a:r>
            <a:r>
              <a:rPr lang="en-US" noProof="0" dirty="0" err="1"/>
              <a:t>patrón</a:t>
            </a:r>
            <a:endParaRPr lang="en-US" noProof="0" dirty="0"/>
          </a:p>
          <a:p>
            <a:pPr lvl="1"/>
            <a:r>
              <a:rPr lang="en-US" noProof="0" dirty="0"/>
              <a:t>Segundo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2"/>
            <a:r>
              <a:rPr lang="en-US" noProof="0" dirty="0" err="1"/>
              <a:t>Tercer</a:t>
            </a:r>
            <a:r>
              <a:rPr lang="en-US" noProof="0" dirty="0"/>
              <a:t>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3"/>
            <a:r>
              <a:rPr lang="en-US" noProof="0" dirty="0"/>
              <a:t>Cuarto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nivel</a:t>
            </a:r>
            <a:endParaRPr lang="en-US" noProof="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57275"/>
            <a:ext cx="12192000" cy="512763"/>
          </a:xfr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noProof="0" dirty="0" err="1"/>
              <a:t>Subtítulo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5BA5BF-A525-A0A8-E244-1560363C21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E441BF-5F25-472C-890A-B3E0CFED072E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7C400B3-8858-8716-771D-5BB5B97067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44888" y="6269299"/>
            <a:ext cx="1447646" cy="36512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 dirty="0"/>
              <a:t>Name | Event</a:t>
            </a:r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B628364E-52AA-F05F-CA21-D132EFF23A9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71800" y="6000750"/>
            <a:ext cx="1447800" cy="6016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Extra logo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B5A1DD2F-9BD1-A7F2-757B-24F7F9259D02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316460" y="1569411"/>
            <a:ext cx="5282139" cy="456627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dirty="0" err="1"/>
              <a:t>Editar</a:t>
            </a:r>
            <a:r>
              <a:rPr lang="en-US" noProof="0" dirty="0"/>
              <a:t> </a:t>
            </a:r>
            <a:r>
              <a:rPr lang="en-US" noProof="0" dirty="0" err="1"/>
              <a:t>el</a:t>
            </a:r>
            <a:r>
              <a:rPr lang="en-US" noProof="0" dirty="0"/>
              <a:t> </a:t>
            </a:r>
            <a:r>
              <a:rPr lang="en-US" noProof="0" dirty="0" err="1"/>
              <a:t>estilo</a:t>
            </a:r>
            <a:r>
              <a:rPr lang="en-US" noProof="0" dirty="0"/>
              <a:t> de </a:t>
            </a:r>
            <a:r>
              <a:rPr lang="en-US" noProof="0" dirty="0" err="1"/>
              <a:t>texto</a:t>
            </a:r>
            <a:r>
              <a:rPr lang="en-US" noProof="0" dirty="0"/>
              <a:t> del </a:t>
            </a:r>
            <a:r>
              <a:rPr lang="en-US" noProof="0" dirty="0" err="1"/>
              <a:t>patrón</a:t>
            </a:r>
            <a:endParaRPr lang="en-US" noProof="0" dirty="0"/>
          </a:p>
          <a:p>
            <a:pPr lvl="1"/>
            <a:r>
              <a:rPr lang="en-US" noProof="0" dirty="0"/>
              <a:t>Segundo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2"/>
            <a:r>
              <a:rPr lang="en-US" noProof="0" dirty="0" err="1"/>
              <a:t>Tercer</a:t>
            </a:r>
            <a:r>
              <a:rPr lang="en-US" noProof="0" dirty="0"/>
              <a:t>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3"/>
            <a:r>
              <a:rPr lang="en-US" noProof="0" dirty="0"/>
              <a:t>Cuarto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nivel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0724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3658" y="3028528"/>
            <a:ext cx="10984684" cy="800945"/>
          </a:xfrm>
        </p:spPr>
        <p:txBody>
          <a:bodyPr/>
          <a:lstStyle>
            <a:lvl1pPr>
              <a:defRPr/>
            </a:lvl1pPr>
          </a:lstStyle>
          <a:p>
            <a:endParaRPr lang="en-US" noProof="0" dirty="0"/>
          </a:p>
        </p:txBody>
      </p:sp>
      <p:sp>
        <p:nvSpPr>
          <p:cNvPr id="3" name="Picture Placeholder 24">
            <a:extLst>
              <a:ext uri="{FF2B5EF4-FFF2-40B4-BE49-F238E27FC236}">
                <a16:creationId xmlns:a16="http://schemas.microsoft.com/office/drawing/2014/main" id="{392059CB-3375-99ED-602B-18DE567B4E9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55605" y="5031684"/>
            <a:ext cx="2280790" cy="62422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Extra Logo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B81A38-A801-E95D-A115-67FF91EBE1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5738" y="141288"/>
            <a:ext cx="2273300" cy="3921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5E31040-658A-256A-8D0C-DE4E81F722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32962" y="97632"/>
            <a:ext cx="2273300" cy="3921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 dirty="0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4267924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 userDrawn="1"/>
        </p:nvSpPr>
        <p:spPr>
          <a:xfrm>
            <a:off x="4064000" y="6095686"/>
            <a:ext cx="8128000" cy="48753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63889" y="1631730"/>
            <a:ext cx="6702593" cy="299882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8000" b="1">
                <a:solidFill>
                  <a:srgbClr val="004890"/>
                </a:solidFill>
                <a:latin typeface="+mn-lt"/>
              </a:defRPr>
            </a:lvl1pPr>
          </a:lstStyle>
          <a:p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3889" y="4900141"/>
            <a:ext cx="6702593" cy="822742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noProof="0" dirty="0"/>
          </a:p>
        </p:txBody>
      </p:sp>
      <p:sp>
        <p:nvSpPr>
          <p:cNvPr id="13" name="Rectángulo 12"/>
          <p:cNvSpPr/>
          <p:nvPr userDrawn="1"/>
        </p:nvSpPr>
        <p:spPr>
          <a:xfrm>
            <a:off x="1" y="6095686"/>
            <a:ext cx="4064000" cy="487533"/>
          </a:xfrm>
          <a:prstGeom prst="rect">
            <a:avLst/>
          </a:prstGeom>
          <a:solidFill>
            <a:srgbClr val="00489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1" hasCustomPrompt="1"/>
          </p:nvPr>
        </p:nvSpPr>
        <p:spPr>
          <a:xfrm>
            <a:off x="4963888" y="6095685"/>
            <a:ext cx="6702595" cy="4875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>
                <a:solidFill>
                  <a:srgbClr val="004890"/>
                </a:solidFill>
              </a:defRPr>
            </a:lvl1pPr>
          </a:lstStyle>
          <a:p>
            <a:pPr lvl="0"/>
            <a:r>
              <a:rPr lang="en-US" noProof="0" dirty="0"/>
              <a:t>YourEmail@bsc.es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B328BC22-2B62-812E-E91E-5157A65514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43883"/>
            <a:ext cx="4064000" cy="88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2F4A5FD0-775E-8E5B-EFC3-BC25FF2BE3A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42425" y="444500"/>
            <a:ext cx="2424113" cy="8810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Extra Logo</a:t>
            </a:r>
          </a:p>
        </p:txBody>
      </p:sp>
      <p:sp>
        <p:nvSpPr>
          <p:cNvPr id="4" name="Marcador de texto 14">
            <a:extLst>
              <a:ext uri="{FF2B5EF4-FFF2-40B4-BE49-F238E27FC236}">
                <a16:creationId xmlns:a16="http://schemas.microsoft.com/office/drawing/2014/main" id="{25DD9789-957B-B180-3394-1B747ED696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5968" y="6095686"/>
            <a:ext cx="3255433" cy="4875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415161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0" y="256068"/>
            <a:ext cx="12192000" cy="8009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noProof="0"/>
              <a:t>Haga</a:t>
            </a:r>
            <a:r>
              <a:rPr lang="en-US" noProof="0" dirty="0"/>
              <a:t> </a:t>
            </a:r>
            <a:r>
              <a:rPr lang="en-US" noProof="0" dirty="0" err="1"/>
              <a:t>clic</a:t>
            </a:r>
            <a:r>
              <a:rPr lang="en-US" noProof="0" dirty="0"/>
              <a:t> para </a:t>
            </a:r>
            <a:r>
              <a:rPr lang="en-US" noProof="0" dirty="0" err="1"/>
              <a:t>modificar</a:t>
            </a:r>
            <a:r>
              <a:rPr lang="en-US" noProof="0" dirty="0"/>
              <a:t> </a:t>
            </a:r>
            <a:r>
              <a:rPr lang="en-US" noProof="0" dirty="0" err="1"/>
              <a:t>el</a:t>
            </a:r>
            <a:r>
              <a:rPr lang="en-US" noProof="0" dirty="0"/>
              <a:t> </a:t>
            </a:r>
            <a:r>
              <a:rPr lang="en-US" noProof="0" dirty="0" err="1"/>
              <a:t>estilo</a:t>
            </a:r>
            <a:r>
              <a:rPr lang="en-US" noProof="0" dirty="0"/>
              <a:t> de </a:t>
            </a:r>
            <a:r>
              <a:rPr lang="en-US" noProof="0" dirty="0" err="1"/>
              <a:t>título</a:t>
            </a:r>
            <a:r>
              <a:rPr lang="en-US" noProof="0" dirty="0"/>
              <a:t> del </a:t>
            </a:r>
            <a:r>
              <a:rPr lang="en-US" noProof="0" dirty="0" err="1"/>
              <a:t>patrón</a:t>
            </a:r>
            <a:endParaRPr lang="en-U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3657" y="1514475"/>
            <a:ext cx="10984685" cy="4662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656D1-C880-27CC-59AE-14156C16BB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77757" y="6269300"/>
            <a:ext cx="4364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E441BF-5F25-472C-890A-B3E0CFED072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3962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4" r:id="rId2"/>
    <p:sldLayoutId id="2147483679" r:id="rId3"/>
    <p:sldLayoutId id="2147483677" r:id="rId4"/>
    <p:sldLayoutId id="2147483680" r:id="rId5"/>
    <p:sldLayoutId id="2147483675" r:id="rId6"/>
    <p:sldLayoutId id="2147483673" r:id="rId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 baseline="0">
          <a:solidFill>
            <a:srgbClr val="124484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DDB6E1B2-A237-B556-3959-4193509846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3889" y="1127233"/>
            <a:ext cx="6702593" cy="1797270"/>
          </a:xfrm>
        </p:spPr>
        <p:txBody>
          <a:bodyPr/>
          <a:lstStyle/>
          <a:p>
            <a:r>
              <a:rPr lang="en-GB" sz="6600" u="sng" dirty="0"/>
              <a:t>EMWAVE</a:t>
            </a:r>
            <a:endParaRPr lang="en-GB" u="sng" dirty="0"/>
          </a:p>
        </p:txBody>
      </p:sp>
      <p:sp>
        <p:nvSpPr>
          <p:cNvPr id="24" name="Subtitle 23">
            <a:extLst>
              <a:ext uri="{FF2B5EF4-FFF2-40B4-BE49-F238E27FC236}">
                <a16:creationId xmlns:a16="http://schemas.microsoft.com/office/drawing/2014/main" id="{7A4166E1-E10E-F94E-51E1-A8745A61E3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3889" y="2491334"/>
            <a:ext cx="6702593" cy="1677897"/>
          </a:xfrm>
        </p:spPr>
        <p:txBody>
          <a:bodyPr/>
          <a:lstStyle/>
          <a:p>
            <a:r>
              <a:rPr lang="en-GB" sz="4400" dirty="0">
                <a:solidFill>
                  <a:srgbClr val="2F3D55"/>
                </a:solidFill>
              </a:rPr>
              <a:t>FEM code to simulate wave propagation in magnetically confined plasma domains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508844F-7B16-4472-C3FF-886C1438C9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5968" y="6095686"/>
            <a:ext cx="3255433" cy="487533"/>
          </a:xfrm>
        </p:spPr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4963888" y="6095685"/>
            <a:ext cx="6702595" cy="487533"/>
          </a:xfrm>
        </p:spPr>
        <p:txBody>
          <a:bodyPr>
            <a:normAutofit/>
          </a:bodyPr>
          <a:lstStyle/>
          <a:p>
            <a:r>
              <a:rPr lang="en-GB" dirty="0"/>
              <a:t>PhD Research Plan Defence 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5BE79027-FC9A-B18E-BC9A-5B82CAE9A265}"/>
              </a:ext>
            </a:extLst>
          </p:cNvPr>
          <p:cNvSpPr txBox="1">
            <a:spLocks/>
          </p:cNvSpPr>
          <p:nvPr/>
        </p:nvSpPr>
        <p:spPr>
          <a:xfrm>
            <a:off x="4963888" y="4285163"/>
            <a:ext cx="6702593" cy="1797270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GB" sz="1600" dirty="0">
                <a:solidFill>
                  <a:srgbClr val="7F7F7F"/>
                </a:solidFill>
              </a:rPr>
              <a:t>PhD in Nuclear and Ionising Radiation Engineering</a:t>
            </a:r>
          </a:p>
          <a:p>
            <a:pPr>
              <a:spcBef>
                <a:spcPts val="600"/>
              </a:spcBef>
            </a:pPr>
            <a:r>
              <a:rPr lang="en-GB" sz="2800" b="1" dirty="0"/>
              <a:t>Hernán Domingo Ramos</a:t>
            </a:r>
            <a:endParaRPr lang="en-GB" sz="2800" b="1" baseline="30000" dirty="0">
              <a:ea typeface="Calibri"/>
              <a:cs typeface="Calibri"/>
            </a:endParaRPr>
          </a:p>
          <a:p>
            <a:pPr>
              <a:spcBef>
                <a:spcPts val="600"/>
              </a:spcBef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Calibri"/>
              </a:rPr>
              <a:t>Directors:			Tutor:</a:t>
            </a:r>
          </a:p>
          <a:p>
            <a:pPr>
              <a:spcBef>
                <a:spcPts val="600"/>
              </a:spcBef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Calibri"/>
              </a:rPr>
              <a:t>Dani </a:t>
            </a:r>
            <a:r>
              <a:rPr lang="en-GB" sz="2000" dirty="0">
                <a:solidFill>
                  <a:srgbClr val="7F7F7F"/>
                </a:solidFill>
                <a:ea typeface="Calibri"/>
                <a:cs typeface="Calibri"/>
              </a:rPr>
              <a:t>Gallart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Calibri"/>
              </a:rPr>
              <a:t>, Alejandro Soba	Lluis </a:t>
            </a:r>
            <a:r>
              <a:rPr lang="en-GB" sz="2000" dirty="0" err="1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  <a:cs typeface="Calibri"/>
              </a:rPr>
              <a:t>Batet</a:t>
            </a:r>
            <a:endParaRPr lang="en-GB" sz="2400" baseline="30000" dirty="0">
              <a:solidFill>
                <a:schemeClr val="tx1">
                  <a:lumMod val="50000"/>
                  <a:lumOff val="50000"/>
                </a:schemeClr>
              </a:solidFill>
              <a:ea typeface="Calibri"/>
              <a:cs typeface="Calibri"/>
            </a:endParaRPr>
          </a:p>
        </p:txBody>
      </p:sp>
      <p:pic>
        <p:nvPicPr>
          <p:cNvPr id="21" name="Picture Placeholder 20" descr="A blue circle with white text&#10;&#10;AI-generated content may be incorrect.">
            <a:extLst>
              <a:ext uri="{FF2B5EF4-FFF2-40B4-BE49-F238E27FC236}">
                <a16:creationId xmlns:a16="http://schemas.microsoft.com/office/drawing/2014/main" id="{3426F86C-A373-D10A-D719-27669D042C0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1" b="81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7245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D584D-372D-915C-A268-98EBD7E19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B4ED7D4-6F28-1DE6-A8EE-BBABC5275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of the Art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A13B77E-AB33-A4B0-4E62-7C33AAEF2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657" y="1514475"/>
            <a:ext cx="10984685" cy="4572560"/>
          </a:xfrm>
        </p:spPr>
        <p:txBody>
          <a:bodyPr numCol="2">
            <a:normAutofit/>
          </a:bodyPr>
          <a:lstStyle/>
          <a:p>
            <a:pPr>
              <a:spcBef>
                <a:spcPts val="600"/>
              </a:spcBef>
            </a:pPr>
            <a:r>
              <a:rPr lang="en-GB" b="1" dirty="0"/>
              <a:t>Existing Modelling Approaches</a:t>
            </a:r>
          </a:p>
          <a:p>
            <a:pPr lvl="1"/>
            <a:r>
              <a:rPr lang="en-GB" dirty="0"/>
              <a:t>Plasma-focused codes → detailed plasma, simplified SOL/antennas[?]</a:t>
            </a:r>
          </a:p>
          <a:p>
            <a:pPr lvl="1"/>
            <a:r>
              <a:rPr lang="en-GB" dirty="0"/>
              <a:t>Antenna-focused codes → detailed antennas, simplified plasma core [2]</a:t>
            </a:r>
          </a:p>
          <a:p>
            <a:pPr lvl="1"/>
            <a:r>
              <a:rPr lang="en-GB" dirty="0"/>
              <a:t>Hybrid/mode-matching approaches (e.g., FEM + TORIC) [3]</a:t>
            </a:r>
          </a:p>
          <a:p>
            <a:pPr>
              <a:spcBef>
                <a:spcPts val="600"/>
              </a:spcBef>
            </a:pPr>
            <a:r>
              <a:rPr lang="en-GB" b="1" dirty="0"/>
              <a:t>Current Limitations of Codes</a:t>
            </a:r>
            <a:endParaRPr lang="en-GB" dirty="0"/>
          </a:p>
          <a:p>
            <a:pPr lvl="1"/>
            <a:r>
              <a:rPr lang="en-US" dirty="0"/>
              <a:t>Restricted to certain plasma regions</a:t>
            </a:r>
          </a:p>
          <a:p>
            <a:pPr lvl="1"/>
            <a:r>
              <a:rPr lang="en-US" dirty="0"/>
              <a:t>Simplified antenna or plasma models</a:t>
            </a:r>
          </a:p>
          <a:p>
            <a:pPr lvl="1"/>
            <a:r>
              <a:rPr lang="en-US" dirty="0"/>
              <a:t>Require coupling between multiple codes</a:t>
            </a:r>
          </a:p>
          <a:p>
            <a:pPr lvl="1"/>
            <a:r>
              <a:rPr lang="en-US" dirty="0"/>
              <a:t>Limited HPC integration</a:t>
            </a:r>
          </a:p>
          <a:p>
            <a:pPr>
              <a:spcBef>
                <a:spcPts val="600"/>
              </a:spcBef>
            </a:pPr>
            <a:r>
              <a:rPr lang="en-GB" b="1" dirty="0"/>
              <a:t>Notable Codes</a:t>
            </a:r>
            <a:endParaRPr lang="en-GB" dirty="0"/>
          </a:p>
          <a:p>
            <a:pPr lvl="1"/>
            <a:r>
              <a:rPr lang="it-IT" dirty="0"/>
              <a:t>TORIC [4], TOPICA [2], SCENIC [5], PION [6], AORSA [7], ERMES [8], EVE [9] and </a:t>
            </a:r>
            <a:r>
              <a:rPr lang="it-IT" dirty="0" err="1"/>
              <a:t>others</a:t>
            </a:r>
            <a:r>
              <a:rPr lang="it-IT" dirty="0"/>
              <a:t> [10] …</a:t>
            </a:r>
            <a:endParaRPr lang="en-GB" dirty="0"/>
          </a:p>
          <a:p>
            <a:pPr>
              <a:spcBef>
                <a:spcPts val="600"/>
              </a:spcBef>
            </a:pPr>
            <a:r>
              <a:rPr lang="en-GB" b="1" dirty="0"/>
              <a:t>EMWAVE Contribution</a:t>
            </a:r>
            <a:endParaRPr lang="en-GB" dirty="0"/>
          </a:p>
          <a:p>
            <a:pPr lvl="1"/>
            <a:r>
              <a:rPr lang="en-US" dirty="0"/>
              <a:t>First HPC-embedded FEM code for a full reactor-shaped domain</a:t>
            </a:r>
          </a:p>
          <a:p>
            <a:pPr lvl="1"/>
            <a:r>
              <a:rPr lang="en-GB" dirty="0"/>
              <a:t>From SOL/antenna to plasma core</a:t>
            </a:r>
            <a:endParaRPr lang="en-US" dirty="0"/>
          </a:p>
          <a:p>
            <a:pPr lvl="1"/>
            <a:r>
              <a:rPr lang="en-US" dirty="0"/>
              <a:t>Modular design → integration with other physics modules in Alya</a:t>
            </a:r>
          </a:p>
          <a:p>
            <a:pPr lvl="1"/>
            <a:r>
              <a:rPr lang="en-US" dirty="0"/>
              <a:t>Toward a digital twin of fusion reactors</a:t>
            </a:r>
          </a:p>
          <a:p>
            <a:pPr lvl="1"/>
            <a:r>
              <a:rPr lang="en-US" dirty="0"/>
              <a:t>Strategic tool for design &amp; </a:t>
            </a:r>
            <a:r>
              <a:rPr lang="en-US" dirty="0" err="1"/>
              <a:t>optimisation</a:t>
            </a:r>
            <a:r>
              <a:rPr lang="en-US" dirty="0"/>
              <a:t> of current/future devices</a:t>
            </a:r>
            <a:endParaRPr lang="en-GB" b="1" dirty="0"/>
          </a:p>
          <a:p>
            <a:pPr lvl="1"/>
            <a:r>
              <a:rPr lang="en-GB" dirty="0"/>
              <a:t>No similar effort in Europe</a:t>
            </a:r>
          </a:p>
          <a:p>
            <a:pPr lvl="1"/>
            <a:r>
              <a:rPr lang="en-GB" dirty="0"/>
              <a:t>Parallel initiative at Oak Ridge National Laboratory (USA) [11]</a:t>
            </a:r>
          </a:p>
        </p:txBody>
      </p:sp>
      <p:pic>
        <p:nvPicPr>
          <p:cNvPr id="2" name="Picture Placeholder 11" descr="A blue circle with white text&#10;&#10;AI-generated content may be incorrect.">
            <a:extLst>
              <a:ext uri="{FF2B5EF4-FFF2-40B4-BE49-F238E27FC236}">
                <a16:creationId xmlns:a16="http://schemas.microsoft.com/office/drawing/2014/main" id="{5C41E05A-D023-34BB-2164-EFD63975547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3" b="2113"/>
          <a:stretch>
            <a:fillRect/>
          </a:stretch>
        </p:blipFill>
        <p:spPr>
          <a:xfrm>
            <a:off x="2971800" y="6000750"/>
            <a:ext cx="1447800" cy="601663"/>
          </a:xfrm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4D54F7F9-38B1-B912-CC80-09DB1C1F08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06871" y="6269038"/>
            <a:ext cx="3685054" cy="365125"/>
          </a:xfrm>
        </p:spPr>
        <p:txBody>
          <a:bodyPr>
            <a:normAutofit fontScale="85000" lnSpcReduction="10000"/>
          </a:bodyPr>
          <a:lstStyle/>
          <a:p>
            <a:r>
              <a:rPr lang="es-ES" dirty="0"/>
              <a:t>Hernán Domingo | PhD </a:t>
            </a:r>
            <a:r>
              <a:rPr lang="es-ES" dirty="0" err="1"/>
              <a:t>Research</a:t>
            </a:r>
            <a:r>
              <a:rPr lang="es-ES" dirty="0"/>
              <a:t> Plan </a:t>
            </a:r>
            <a:r>
              <a:rPr lang="es-ES" dirty="0" err="1"/>
              <a:t>Defence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5011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9C53D-623F-8FB1-90AD-617ABF60E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Work</a:t>
            </a:r>
            <a:r>
              <a:rPr lang="es-ES" dirty="0"/>
              <a:t> Plan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63C67C-ABBC-028E-199E-6A4CEFF22A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7BE337-9AA2-0ED7-BA53-EA3FAC69CF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BFB11C-AFB8-D6D0-B68D-A9C1073B9D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5897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9351B76-90DC-B920-0F1D-0D36448E4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F2F22CE-2438-64F4-2DF6-CA7134CA6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2400"/>
              </a:spcBef>
            </a:pPr>
            <a:r>
              <a:rPr lang="en-GB" dirty="0"/>
              <a:t>Implement a high-fidelity scheme to solve non-transient wave equations</a:t>
            </a:r>
          </a:p>
          <a:p>
            <a:pPr lvl="1"/>
            <a:r>
              <a:rPr lang="en-GB" dirty="0"/>
              <a:t>Implement a high-order </a:t>
            </a:r>
            <a:r>
              <a:rPr lang="en-GB" dirty="0" err="1"/>
              <a:t>Nédélec</a:t>
            </a:r>
            <a:r>
              <a:rPr lang="en-GB" dirty="0"/>
              <a:t> FEM in 2D and 3D in Alya</a:t>
            </a:r>
          </a:p>
          <a:p>
            <a:pPr>
              <a:lnSpc>
                <a:spcPct val="150000"/>
              </a:lnSpc>
              <a:spcBef>
                <a:spcPts val="2400"/>
              </a:spcBef>
            </a:pPr>
            <a:r>
              <a:rPr lang="en-GB" dirty="0"/>
              <a:t>Introduce a hot plasma model to account for resonances and wave absorption</a:t>
            </a:r>
          </a:p>
          <a:p>
            <a:pPr lvl="1"/>
            <a:r>
              <a:rPr lang="en-GB" dirty="0"/>
              <a:t>Maxwell-Boltzmann</a:t>
            </a:r>
          </a:p>
          <a:p>
            <a:pPr lvl="1"/>
            <a:r>
              <a:rPr lang="en-GB" dirty="0"/>
              <a:t>Fokker-Plank</a:t>
            </a:r>
          </a:p>
          <a:p>
            <a:pPr>
              <a:lnSpc>
                <a:spcPct val="150000"/>
              </a:lnSpc>
              <a:spcBef>
                <a:spcPts val="2400"/>
              </a:spcBef>
            </a:pPr>
            <a:r>
              <a:rPr lang="en-GB" dirty="0"/>
              <a:t>Numerical experiments to analyse absorption and heating</a:t>
            </a:r>
          </a:p>
          <a:p>
            <a:pPr>
              <a:lnSpc>
                <a:spcPct val="150000"/>
              </a:lnSpc>
              <a:spcBef>
                <a:spcPts val="2400"/>
              </a:spcBef>
            </a:pPr>
            <a:r>
              <a:rPr lang="en-GB" dirty="0"/>
              <a:t>Validate results with well-known codes</a:t>
            </a:r>
          </a:p>
          <a:p>
            <a:pPr>
              <a:lnSpc>
                <a:spcPct val="150000"/>
              </a:lnSpc>
              <a:spcBef>
                <a:spcPts val="2400"/>
              </a:spcBef>
            </a:pPr>
            <a:r>
              <a:rPr lang="en-GB" dirty="0"/>
              <a:t>Write thesis and publish results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31420-0125-2DCF-A4FA-4F840497CF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441BF-5F25-472C-890A-B3E0CFED072E}" type="slidenum">
              <a:rPr lang="en-GB" smtClean="0"/>
              <a:t>12</a:t>
            </a:fld>
            <a:endParaRPr lang="en-GB" dirty="0"/>
          </a:p>
        </p:txBody>
      </p:sp>
      <p:pic>
        <p:nvPicPr>
          <p:cNvPr id="12" name="Picture Placeholder 11" descr="A blue circle with white text&#10;&#10;AI-generated content may be incorrect.">
            <a:extLst>
              <a:ext uri="{FF2B5EF4-FFF2-40B4-BE49-F238E27FC236}">
                <a16:creationId xmlns:a16="http://schemas.microsoft.com/office/drawing/2014/main" id="{34DC7549-5552-A386-4B74-0A9793894F1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3" b="2113"/>
          <a:stretch>
            <a:fillRect/>
          </a:stretch>
        </p:blipFill>
        <p:spPr>
          <a:xfrm>
            <a:off x="2971800" y="6000750"/>
            <a:ext cx="1447800" cy="601663"/>
          </a:xfrm>
        </p:spPr>
      </p:pic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A4D45C4-FFE8-3014-76F0-4035D50A18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72398" y="6269038"/>
            <a:ext cx="3819527" cy="365125"/>
          </a:xfrm>
        </p:spPr>
        <p:txBody>
          <a:bodyPr>
            <a:normAutofit fontScale="92500"/>
          </a:bodyPr>
          <a:lstStyle/>
          <a:p>
            <a:r>
              <a:rPr lang="es-ES" dirty="0"/>
              <a:t>Hernán Domingo | PhD </a:t>
            </a:r>
            <a:r>
              <a:rPr lang="es-ES" dirty="0" err="1"/>
              <a:t>Research</a:t>
            </a:r>
            <a:r>
              <a:rPr lang="es-ES" dirty="0"/>
              <a:t> Plan </a:t>
            </a:r>
            <a:r>
              <a:rPr lang="es-ES" dirty="0" err="1"/>
              <a:t>Defence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1308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31477-A119-01EF-EDC6-328B608D2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Gantt Chart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48CC5-6546-14BE-E1AC-E3E5E1A117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441BF-5F25-472C-890A-B3E0CFED072E}" type="slidenum">
              <a:rPr lang="en-GB" smtClean="0"/>
              <a:t>13</a:t>
            </a:fld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05C218-B35B-DD84-4011-932BED6541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" name="Picture Placeholder 11" descr="A blue circle with white text&#10;&#10;AI-generated content may be incorrect.">
            <a:extLst>
              <a:ext uri="{FF2B5EF4-FFF2-40B4-BE49-F238E27FC236}">
                <a16:creationId xmlns:a16="http://schemas.microsoft.com/office/drawing/2014/main" id="{4425BFA4-40A3-F23C-52D1-C085CAFACC9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3" b="2113"/>
          <a:stretch>
            <a:fillRect/>
          </a:stretch>
        </p:blipFill>
        <p:spPr>
          <a:xfrm>
            <a:off x="2971800" y="6000750"/>
            <a:ext cx="1447800" cy="601663"/>
          </a:xfrm>
        </p:spPr>
      </p:pic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E654FB55-FEF4-8B06-8AEF-975E41029A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910" y="1764881"/>
            <a:ext cx="12084178" cy="3528000"/>
          </a:xfrm>
        </p:spPr>
      </p:pic>
    </p:spTree>
    <p:extLst>
      <p:ext uri="{BB962C8B-B14F-4D97-AF65-F5344CB8AC3E}">
        <p14:creationId xmlns:p14="http://schemas.microsoft.com/office/powerpoint/2010/main" val="2025714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0C68-D97C-8C1D-6DC9-332237355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 done so far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20BCF7E-2034-936F-32E9-F3CF640C8F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4C7DBE-A66F-C32A-3F9C-B44294A7A9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5A8D821-3A69-BE86-DB83-E5562E533D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C0B454-DCEC-1BC4-F49C-E84E7F86FF5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69038"/>
            <a:ext cx="434975" cy="365125"/>
          </a:xfrm>
        </p:spPr>
        <p:txBody>
          <a:bodyPr/>
          <a:lstStyle/>
          <a:p>
            <a:fld id="{18E441BF-5F25-472C-890A-B3E0CFED072E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0101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9BC5673-834F-DFE1-D61C-9633B1F2D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Work done so far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BFEA35-0E46-1063-AFE3-10CEAE2F6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3311E0B-B6D2-940C-9D05-3E5DB30AAF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3DA083F-6EE1-8E14-C861-D87AD4E1D5A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5931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6142EF6-6E76-22A4-907B-FD8776A8F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¿Que graficamos?</a:t>
            </a:r>
          </a:p>
        </p:txBody>
      </p:sp>
      <p:pic>
        <p:nvPicPr>
          <p:cNvPr id="11" name="te_tot_vacuum">
            <a:hlinkClick r:id="" action="ppaction://media"/>
            <a:extLst>
              <a:ext uri="{FF2B5EF4-FFF2-40B4-BE49-F238E27FC236}">
                <a16:creationId xmlns:a16="http://schemas.microsoft.com/office/drawing/2014/main" id="{EBEA033E-9F10-6E5B-0348-9B6F1BC9A36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3250" y="2065338"/>
            <a:ext cx="5275263" cy="3560762"/>
          </a:xfrm>
        </p:spPr>
      </p:pic>
      <p:pic>
        <p:nvPicPr>
          <p:cNvPr id="13" name="Content Placeholder 12" descr="A red circle on a black background&#10;&#10;AI-generated content may be incorrect.">
            <a:extLst>
              <a:ext uri="{FF2B5EF4-FFF2-40B4-BE49-F238E27FC236}">
                <a16:creationId xmlns:a16="http://schemas.microsoft.com/office/drawing/2014/main" id="{8C465477-BFBB-96DD-4EA9-4AEE913F899E}"/>
              </a:ext>
            </a:extLst>
          </p:cNvPr>
          <p:cNvPicPr>
            <a:picLocks noGrp="1" noChangeAspect="1"/>
          </p:cNvPicPr>
          <p:nvPr>
            <p:ph idx="16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488" y="2065318"/>
            <a:ext cx="5275262" cy="3560801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211214-CABE-9745-0CC2-F77929357983}"/>
              </a:ext>
            </a:extLst>
          </p:cNvPr>
          <p:cNvSpPr txBox="1"/>
          <p:nvPr/>
        </p:nvSpPr>
        <p:spPr>
          <a:xfrm>
            <a:off x="2412865" y="1241284"/>
            <a:ext cx="16560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Parte Real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146EE6-190D-45EB-1927-561B60F7DCC1}"/>
              </a:ext>
            </a:extLst>
          </p:cNvPr>
          <p:cNvSpPr txBox="1"/>
          <p:nvPr/>
        </p:nvSpPr>
        <p:spPr>
          <a:xfrm>
            <a:off x="8150259" y="1241284"/>
            <a:ext cx="1601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Magnitud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A2766914-DACC-6B99-D8CE-2735E23480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1825" y="6269038"/>
            <a:ext cx="4610100" cy="365125"/>
          </a:xfrm>
        </p:spPr>
        <p:txBody>
          <a:bodyPr>
            <a:noAutofit/>
          </a:bodyPr>
          <a:lstStyle/>
          <a:p>
            <a:r>
              <a:rPr lang="es-ES" dirty="0"/>
              <a:t>Hernán Domingo | PhD </a:t>
            </a:r>
            <a:r>
              <a:rPr lang="es-ES" dirty="0" err="1"/>
              <a:t>Research</a:t>
            </a:r>
            <a:r>
              <a:rPr lang="es-ES" dirty="0"/>
              <a:t> Plan </a:t>
            </a:r>
            <a:r>
              <a:rPr lang="es-ES" dirty="0" err="1"/>
              <a:t>Defence</a:t>
            </a:r>
            <a:endParaRPr lang="es-E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3EAD4BE-51A2-5CAD-C63F-661A6F8643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8E441BF-5F25-472C-890A-B3E0CFED072E}" type="slidenum">
              <a:rPr lang="es-ES" smtClean="0"/>
              <a:pPr algn="ctr"/>
              <a:t>16</a:t>
            </a:fld>
            <a:endParaRPr lang="es-ES" dirty="0"/>
          </a:p>
        </p:txBody>
      </p:sp>
      <p:pic>
        <p:nvPicPr>
          <p:cNvPr id="5" name="Picture Placeholder 4" descr="A blue circle with white text&#10;&#10;AI-generated content may be incorrect.">
            <a:extLst>
              <a:ext uri="{FF2B5EF4-FFF2-40B4-BE49-F238E27FC236}">
                <a16:creationId xmlns:a16="http://schemas.microsoft.com/office/drawing/2014/main" id="{8D8E131B-9976-0F29-5B9C-4683EDAC5AD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9" b="21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0934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6142EF6-6E76-22A4-907B-FD8776A8F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¿Que graficamos?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C465477-BFBB-96DD-4EA9-4AEE913F899E}"/>
              </a:ext>
            </a:extLst>
          </p:cNvPr>
          <p:cNvPicPr>
            <a:picLocks noGrp="1" noChangeAspect="1"/>
          </p:cNvPicPr>
          <p:nvPr>
            <p:ph idx="1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3488" y="2065318"/>
            <a:ext cx="5275262" cy="3560801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211214-CABE-9745-0CC2-F77929357983}"/>
              </a:ext>
            </a:extLst>
          </p:cNvPr>
          <p:cNvSpPr txBox="1"/>
          <p:nvPr/>
        </p:nvSpPr>
        <p:spPr>
          <a:xfrm>
            <a:off x="2412865" y="1241284"/>
            <a:ext cx="16560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Parte Real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146EE6-190D-45EB-1927-561B60F7DCC1}"/>
              </a:ext>
            </a:extLst>
          </p:cNvPr>
          <p:cNvSpPr txBox="1"/>
          <p:nvPr/>
        </p:nvSpPr>
        <p:spPr>
          <a:xfrm>
            <a:off x="8150259" y="1241284"/>
            <a:ext cx="1601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Magnitud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A2766914-DACC-6B99-D8CE-2735E23480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1825" y="6269038"/>
            <a:ext cx="4610100" cy="365125"/>
          </a:xfrm>
        </p:spPr>
        <p:txBody>
          <a:bodyPr>
            <a:noAutofit/>
          </a:bodyPr>
          <a:lstStyle/>
          <a:p>
            <a:r>
              <a:rPr lang="es-ES" dirty="0"/>
              <a:t>Hernán Domingo | PhD </a:t>
            </a:r>
            <a:r>
              <a:rPr lang="es-ES" dirty="0" err="1"/>
              <a:t>Research</a:t>
            </a:r>
            <a:r>
              <a:rPr lang="es-ES" dirty="0"/>
              <a:t> Plan </a:t>
            </a:r>
            <a:r>
              <a:rPr lang="es-ES" dirty="0" err="1"/>
              <a:t>Defence</a:t>
            </a:r>
            <a:endParaRPr lang="es-E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3EAD4BE-51A2-5CAD-C63F-661A6F8643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8E441BF-5F25-472C-890A-B3E0CFED072E}" type="slidenum">
              <a:rPr lang="es-ES" smtClean="0"/>
              <a:pPr algn="ctr"/>
              <a:t>17</a:t>
            </a:fld>
            <a:endParaRPr lang="es-ES" dirty="0"/>
          </a:p>
        </p:txBody>
      </p:sp>
      <p:pic>
        <p:nvPicPr>
          <p:cNvPr id="4" name="te_tot_antena">
            <a:hlinkClick r:id="" action="ppaction://media"/>
            <a:extLst>
              <a:ext uri="{FF2B5EF4-FFF2-40B4-BE49-F238E27FC236}">
                <a16:creationId xmlns:a16="http://schemas.microsoft.com/office/drawing/2014/main" id="{09882553-392E-B5EB-A29B-4B058C8178B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3250" y="2065338"/>
            <a:ext cx="5275263" cy="3560762"/>
          </a:xfrm>
        </p:spPr>
      </p:pic>
      <p:pic>
        <p:nvPicPr>
          <p:cNvPr id="7" name="Picture Placeholder 6" descr="A blue circle with white text&#10;&#10;AI-generated content may be incorrect.">
            <a:extLst>
              <a:ext uri="{FF2B5EF4-FFF2-40B4-BE49-F238E27FC236}">
                <a16:creationId xmlns:a16="http://schemas.microsoft.com/office/drawing/2014/main" id="{B2E4F10D-CBC4-870B-2D4C-3F6E2F90663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9" b="21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3484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D34D2-8001-1F94-6CE4-461AAE660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079B1-F597-EA59-E311-280614416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Propagación de ondas O y ondas 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AC686-F5BC-BF65-7673-14BDC307E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657" y="1047750"/>
            <a:ext cx="10984685" cy="4662488"/>
          </a:xfrm>
        </p:spPr>
        <p:txBody>
          <a:bodyPr/>
          <a:lstStyle/>
          <a:p>
            <a:r>
              <a:rPr lang="en-GB" dirty="0"/>
              <a:t>Para la </a:t>
            </a:r>
            <a:r>
              <a:rPr lang="en-GB" dirty="0" err="1"/>
              <a:t>mayoría</a:t>
            </a:r>
            <a:r>
              <a:rPr lang="en-GB" dirty="0"/>
              <a:t> de </a:t>
            </a:r>
            <a:r>
              <a:rPr lang="en-GB" dirty="0" err="1"/>
              <a:t>los</a:t>
            </a:r>
            <a:r>
              <a:rPr lang="en-GB" dirty="0"/>
              <a:t> </a:t>
            </a:r>
            <a:r>
              <a:rPr lang="en-GB" dirty="0" err="1"/>
              <a:t>casos</a:t>
            </a:r>
            <a:r>
              <a:rPr lang="en-GB" dirty="0"/>
              <a:t>: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D2E4E-F9BD-3352-FFAE-5395D3CAD5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8E441BF-5F25-472C-890A-B3E0CFED072E}" type="slidenum">
              <a:rPr lang="en-GB" smtClean="0"/>
              <a:pPr algn="ctr"/>
              <a:t>18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B3D838-AE72-4CA9-5806-173ADDA0B0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241" y="1572493"/>
            <a:ext cx="5400000" cy="43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11EADA-BF84-7F2F-7AEF-A15B8B9667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6241" y="1572493"/>
            <a:ext cx="5400001" cy="432000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DC2A23B-222E-C823-445D-73C8060667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1825" y="6269038"/>
            <a:ext cx="4610100" cy="365125"/>
          </a:xfrm>
        </p:spPr>
        <p:txBody>
          <a:bodyPr>
            <a:noAutofit/>
          </a:bodyPr>
          <a:lstStyle/>
          <a:p>
            <a:r>
              <a:rPr lang="en-GB" dirty="0"/>
              <a:t>Hernán Domingo | PhD Research Plan Defence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73BF33A-63EE-66B2-6A1B-5ABE8C56F937}"/>
              </a:ext>
            </a:extLst>
          </p:cNvPr>
          <p:cNvGrpSpPr/>
          <p:nvPr/>
        </p:nvGrpSpPr>
        <p:grpSpPr>
          <a:xfrm>
            <a:off x="362217" y="3027448"/>
            <a:ext cx="1387559" cy="866071"/>
            <a:chOff x="362217" y="3027448"/>
            <a:chExt cx="1387559" cy="86607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9BAD9D-F241-949F-8381-3494EEBA144F}"/>
                </a:ext>
              </a:extLst>
            </p:cNvPr>
            <p:cNvSpPr txBox="1"/>
            <p:nvPr/>
          </p:nvSpPr>
          <p:spPr>
            <a:xfrm>
              <a:off x="362217" y="3027448"/>
              <a:ext cx="13875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/>
                <a:t>P. Ordinaria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8E3806E-3947-7474-AF6C-E197DD6AB102}"/>
                    </a:ext>
                  </a:extLst>
                </p:cNvPr>
                <p:cNvSpPr txBox="1"/>
                <p:nvPr/>
              </p:nvSpPr>
              <p:spPr>
                <a:xfrm>
                  <a:off x="456088" y="3427558"/>
                  <a:ext cx="1199816" cy="4659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⊥</m:t>
                            </m:r>
                          </m:sub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s-ES" sz="24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8E3806E-3947-7474-AF6C-E197DD6AB1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88" y="3427558"/>
                  <a:ext cx="1199816" cy="465961"/>
                </a:xfrm>
                <a:prstGeom prst="rect">
                  <a:avLst/>
                </a:prstGeom>
                <a:blipFill>
                  <a:blip r:embed="rId5"/>
                  <a:stretch>
                    <a:fillRect b="-259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8FE2998-7891-C87A-928A-538E5499B07E}"/>
              </a:ext>
            </a:extLst>
          </p:cNvPr>
          <p:cNvGrpSpPr/>
          <p:nvPr/>
        </p:nvGrpSpPr>
        <p:grpSpPr>
          <a:xfrm>
            <a:off x="9971398" y="2995354"/>
            <a:ext cx="1888874" cy="1129106"/>
            <a:chOff x="9971398" y="2995354"/>
            <a:chExt cx="1888874" cy="112910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C4A1587-33C8-2F7F-9F50-906A2972DFBC}"/>
                </a:ext>
              </a:extLst>
            </p:cNvPr>
            <p:cNvSpPr txBox="1"/>
            <p:nvPr/>
          </p:nvSpPr>
          <p:spPr>
            <a:xfrm>
              <a:off x="9971398" y="2995354"/>
              <a:ext cx="18888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dirty="0"/>
                <a:t>P. Extraordinaria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3D56F12-B4E3-5FC6-9072-71F9A5B120C9}"/>
                    </a:ext>
                  </a:extLst>
                </p:cNvPr>
                <p:cNvSpPr txBox="1"/>
                <p:nvPr/>
              </p:nvSpPr>
              <p:spPr>
                <a:xfrm>
                  <a:off x="10232379" y="3340527"/>
                  <a:ext cx="1366913" cy="7839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⊥</m:t>
                            </m:r>
                          </m:sub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𝑅𝐿</m:t>
                            </m:r>
                          </m:num>
                          <m:den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den>
                        </m:f>
                      </m:oMath>
                    </m:oMathPara>
                  </a14:m>
                  <a:endParaRPr lang="es-ES" sz="2400" b="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3D56F12-B4E3-5FC6-9072-71F9A5B120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32379" y="3340527"/>
                  <a:ext cx="1366913" cy="78393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" name="Picture Placeholder 10" descr="A blue circle with white text&#10;&#10;AI-generated content may be incorrect.">
            <a:extLst>
              <a:ext uri="{FF2B5EF4-FFF2-40B4-BE49-F238E27FC236}">
                <a16:creationId xmlns:a16="http://schemas.microsoft.com/office/drawing/2014/main" id="{76E80D9D-13CB-A450-C296-1F280CA48B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9" b="21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53239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A89EC-A3E5-FC86-DA6A-6C539A881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alibri"/>
                <a:ea typeface="Calibri"/>
                <a:cs typeface="Calibri"/>
              </a:rPr>
              <a:t>Cold Plasma: Benchmark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A89FF-097D-E32D-9597-AB9030E9F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a typeface="Calibri"/>
                <a:cs typeface="Calibri"/>
              </a:rPr>
              <a:t>ERMES</a:t>
            </a:r>
            <a:r>
              <a:rPr lang="en-GB" baseline="30000" dirty="0">
                <a:ea typeface="Calibri"/>
                <a:cs typeface="Calibri"/>
              </a:rPr>
              <a:t>5</a:t>
            </a:r>
            <a:r>
              <a:rPr lang="en-GB" dirty="0">
                <a:ea typeface="Calibri"/>
                <a:cs typeface="Calibri"/>
              </a:rPr>
              <a:t> </a:t>
            </a:r>
            <a:r>
              <a:rPr lang="es-ES" dirty="0">
                <a:ea typeface="Calibri"/>
                <a:cs typeface="Calibri"/>
              </a:rPr>
              <a:t>es un código establecido en la comunidad.</a:t>
            </a:r>
            <a:endParaRPr lang="en-GB" dirty="0">
              <a:ea typeface="Calibri"/>
              <a:cs typeface="Calibri"/>
            </a:endParaRPr>
          </a:p>
          <a:p>
            <a:pPr lvl="1"/>
            <a:r>
              <a:rPr lang="es-ES" dirty="0">
                <a:ea typeface="Calibri"/>
                <a:cs typeface="Calibri"/>
              </a:rPr>
              <a:t>Entre sus diversas capacidades, se utiliza para evaluar la propagación de ondas en regiones cercanas a la antena.</a:t>
            </a:r>
            <a:endParaRPr lang="en-GB" dirty="0">
              <a:ea typeface="Calibri"/>
              <a:cs typeface="Calibri"/>
            </a:endParaRPr>
          </a:p>
          <a:p>
            <a:r>
              <a:rPr lang="es-ES" dirty="0">
                <a:ea typeface="Calibri"/>
                <a:cs typeface="Calibri"/>
              </a:rPr>
              <a:t>Los resultados concuerdan perfectamente con la hipótesis del plasma frío.</a:t>
            </a:r>
            <a:endParaRPr lang="en-GB" dirty="0">
              <a:ea typeface="Calibri"/>
              <a:cs typeface="Calibri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9A8C4-D2E7-C52E-49EA-A5CDCB01F3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8E441BF-5F25-472C-890A-B3E0CFED072E}" type="slidenum">
              <a:rPr lang="en-GB" smtClean="0"/>
              <a:pPr algn="ctr"/>
              <a:t>19</a:t>
            </a:fld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E7BFD8-42D0-A1FF-02E2-0929E62731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05625" y="6269299"/>
            <a:ext cx="4686909" cy="365125"/>
          </a:xfrm>
        </p:spPr>
        <p:txBody>
          <a:bodyPr>
            <a:noAutofit/>
          </a:bodyPr>
          <a:lstStyle/>
          <a:p>
            <a:r>
              <a:rPr lang="en-GB" dirty="0"/>
              <a:t>Hernán Domingo | PhD Research Plan Defence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7FC4887D-1B69-A32B-F631-66EA9B32DF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8" t="19028" b="8584"/>
          <a:stretch/>
        </p:blipFill>
        <p:spPr>
          <a:xfrm>
            <a:off x="7117021" y="2987993"/>
            <a:ext cx="2872759" cy="288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0951BA-A584-7561-9B4D-86DDCC1FC9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7156" y="2791949"/>
            <a:ext cx="4557104" cy="30760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D5E445-5293-934B-CC3F-999E290E9CC2}"/>
              </a:ext>
            </a:extLst>
          </p:cNvPr>
          <p:cNvSpPr txBox="1"/>
          <p:nvPr/>
        </p:nvSpPr>
        <p:spPr>
          <a:xfrm>
            <a:off x="6179897" y="5911132"/>
            <a:ext cx="47470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[5] R. Otin, </a:t>
            </a:r>
            <a:r>
              <a:rPr lang="en-GB" sz="1200" i="1" dirty="0"/>
              <a:t>Computer Physics Communication</a:t>
            </a:r>
            <a:r>
              <a:rPr lang="en-GB" sz="1200" dirty="0"/>
              <a:t>, </a:t>
            </a:r>
            <a:r>
              <a:rPr lang="en-GB" sz="1200" b="1" dirty="0"/>
              <a:t>184</a:t>
            </a:r>
            <a:r>
              <a:rPr lang="en-GB" sz="1200" dirty="0"/>
              <a:t> (2013) (11) 2588-2595.</a:t>
            </a:r>
          </a:p>
        </p:txBody>
      </p:sp>
      <p:pic>
        <p:nvPicPr>
          <p:cNvPr id="13" name="Picture Placeholder 12" descr="A blue circle with white text&#10;&#10;AI-generated content may be incorrect.">
            <a:extLst>
              <a:ext uri="{FF2B5EF4-FFF2-40B4-BE49-F238E27FC236}">
                <a16:creationId xmlns:a16="http://schemas.microsoft.com/office/drawing/2014/main" id="{0DD14281-2728-985E-A1DC-A8DEEEB581E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9" b="21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18588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0A895-1F46-1AB9-40E9-36541A49F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C9141-E6AF-3EFC-8860-3D7C2F100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GB" sz="3200" dirty="0"/>
              <a:t>Motivation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GB" sz="3200" dirty="0"/>
              <a:t>State of the Art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GB" sz="3200" dirty="0"/>
              <a:t>Goals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GB" sz="3200" dirty="0"/>
              <a:t>Work plan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GB" sz="3200" dirty="0"/>
              <a:t>Work done so far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GB" sz="3200" dirty="0"/>
              <a:t>Journal and Conferences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GB" sz="3200" dirty="0"/>
              <a:t>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49716-5DCE-40A9-7833-CE901B74EA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8E441BF-5F25-472C-890A-B3E0CFED072E}" type="slidenum">
              <a:rPr lang="en-GB" smtClean="0"/>
              <a:pPr algn="ctr"/>
              <a:t>2</a:t>
            </a:fld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735FAE-FB31-1EE3-22A3-558E17282B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29473" y="6269299"/>
            <a:ext cx="4804792" cy="365125"/>
          </a:xfrm>
        </p:spPr>
        <p:txBody>
          <a:bodyPr>
            <a:normAutofit/>
          </a:bodyPr>
          <a:lstStyle/>
          <a:p>
            <a:r>
              <a:rPr lang="en-GB" dirty="0"/>
              <a:t>Hernán Domingo | PhD Research Plan Defence</a:t>
            </a:r>
          </a:p>
        </p:txBody>
      </p:sp>
      <p:pic>
        <p:nvPicPr>
          <p:cNvPr id="18" name="Picture Placeholder 17" descr="A blue circle with white text&#10;&#10;AI-generated content may be incorrect.">
            <a:extLst>
              <a:ext uri="{FF2B5EF4-FFF2-40B4-BE49-F238E27FC236}">
                <a16:creationId xmlns:a16="http://schemas.microsoft.com/office/drawing/2014/main" id="{F8B8EAC2-03B3-71E3-47DB-BEE2425FF52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9" b="2139"/>
          <a:stretch>
            <a:fillRect/>
          </a:stretch>
        </p:blipFill>
        <p:spPr/>
      </p:pic>
      <p:pic>
        <p:nvPicPr>
          <p:cNvPr id="7" name="Picture 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8A7AF8F-0E86-3EF9-21E7-E787FF3E7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473" y="2338668"/>
            <a:ext cx="3004857" cy="300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744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F7673-0A19-9458-2796-F061D7059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Calibri"/>
                <a:ea typeface="Calibri"/>
                <a:cs typeface="Calibri"/>
              </a:rPr>
              <a:t>Plasma frío: escenario ITER</a:t>
            </a:r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FE3E2-46DC-EFA9-CB88-006DC244DD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8E441BF-5F25-472C-890A-B3E0CFED072E}" type="slidenum">
              <a:rPr lang="es-ES" smtClean="0"/>
              <a:pPr algn="ctr"/>
              <a:t>20</a:t>
            </a:fld>
            <a:endParaRPr lang="es-E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2777BB-4D85-2A33-207F-90A10B2D88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5220" y="6269299"/>
            <a:ext cx="4777314" cy="365125"/>
          </a:xfrm>
        </p:spPr>
        <p:txBody>
          <a:bodyPr>
            <a:noAutofit/>
          </a:bodyPr>
          <a:lstStyle/>
          <a:p>
            <a:r>
              <a:rPr lang="es-ES" dirty="0"/>
              <a:t>Hernán Domingo | PhD </a:t>
            </a:r>
            <a:r>
              <a:rPr lang="es-ES" dirty="0" err="1"/>
              <a:t>Research</a:t>
            </a:r>
            <a:r>
              <a:rPr lang="es-ES" dirty="0"/>
              <a:t> Plan </a:t>
            </a:r>
            <a:r>
              <a:rPr lang="es-ES" dirty="0" err="1"/>
              <a:t>Defence</a:t>
            </a:r>
            <a:endParaRPr lang="es-ES" dirty="0"/>
          </a:p>
        </p:txBody>
      </p:sp>
      <p:graphicFrame>
        <p:nvGraphicFramePr>
          <p:cNvPr id="9" name="Tabla 2">
            <a:extLst>
              <a:ext uri="{FF2B5EF4-FFF2-40B4-BE49-F238E27FC236}">
                <a16:creationId xmlns:a16="http://schemas.microsoft.com/office/drawing/2014/main" id="{E7F12DDB-139B-F827-A446-A9F319BE59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737711"/>
              </p:ext>
            </p:extLst>
          </p:nvPr>
        </p:nvGraphicFramePr>
        <p:xfrm>
          <a:off x="865908" y="1327727"/>
          <a:ext cx="5787890" cy="1849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3945">
                  <a:extLst>
                    <a:ext uri="{9D8B030D-6E8A-4147-A177-3AD203B41FA5}">
                      <a16:colId xmlns:a16="http://schemas.microsoft.com/office/drawing/2014/main" val="2696745380"/>
                    </a:ext>
                  </a:extLst>
                </a:gridCol>
                <a:gridCol w="2893945">
                  <a:extLst>
                    <a:ext uri="{9D8B030D-6E8A-4147-A177-3AD203B41FA5}">
                      <a16:colId xmlns:a16="http://schemas.microsoft.com/office/drawing/2014/main" val="2371319299"/>
                    </a:ext>
                  </a:extLst>
                </a:gridCol>
              </a:tblGrid>
              <a:tr h="36079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noProof="0" dirty="0"/>
                        <a:t>Parámetro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noProof="0" dirty="0"/>
                        <a:t>Valor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50475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noProof="0" dirty="0"/>
                        <a:t>Composición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noProof="0" dirty="0"/>
                        <a:t>50:50 D-T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0844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noProof="0" dirty="0"/>
                        <a:t>Frecuencia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noProof="0" dirty="0"/>
                        <a:t>53 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98273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noProof="0" dirty="0"/>
                        <a:t>Campo magnético toroidal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noProof="0" dirty="0"/>
                        <a:t>5.3 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99372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noProof="0" dirty="0"/>
                        <a:t>Densidad central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noProof="0" dirty="0"/>
                        <a:t>3.5 x 10</a:t>
                      </a:r>
                      <a:r>
                        <a:rPr lang="es-ES" baseline="30000" noProof="0" dirty="0"/>
                        <a:t>19</a:t>
                      </a:r>
                      <a:r>
                        <a:rPr lang="es-ES" noProof="0" dirty="0"/>
                        <a:t> m</a:t>
                      </a:r>
                      <a:r>
                        <a:rPr lang="es-ES" baseline="30000" noProof="0" dirty="0"/>
                        <a:t>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1057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6">
                <a:extLst>
                  <a:ext uri="{FF2B5EF4-FFF2-40B4-BE49-F238E27FC236}">
                    <a16:creationId xmlns:a16="http://schemas.microsoft.com/office/drawing/2014/main" id="{926F2110-0A0B-189B-CFE1-92F2642E479B}"/>
                  </a:ext>
                </a:extLst>
              </p:cNvPr>
              <p:cNvSpPr txBox="1"/>
              <p:nvPr/>
            </p:nvSpPr>
            <p:spPr>
              <a:xfrm>
                <a:off x="822808" y="3620712"/>
                <a:ext cx="5860705" cy="193899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285750" indent="-285750">
                  <a:buFont typeface="Arial"/>
                  <a:buChar char="•"/>
                </a:pPr>
                <a:r>
                  <a:rPr lang="es-ES" sz="2000" dirty="0">
                    <a:ea typeface="Calibri" panose="020F0502020204030204"/>
                    <a:cs typeface="Calibri" panose="020F0502020204030204"/>
                  </a:rPr>
                  <a:t>Se prevé que el escenario de calentamiento por ICRH principal de ITER sea con el 2º harmónico de tritio (</a:t>
                </a:r>
                <a14:m>
                  <m:oMath xmlns:m="http://schemas.openxmlformats.org/officeDocument/2006/math">
                    <m:r>
                      <a:rPr lang="es-ES" sz="2000" b="0" i="1" smtClean="0">
                        <a:latin typeface="Cambria Math" panose="02040503050406030204" pitchFamily="18" charset="0"/>
                        <a:ea typeface="Calibri" panose="020F0502020204030204"/>
                        <a:cs typeface="Calibri" panose="020F0502020204030204"/>
                      </a:rPr>
                      <m:t>𝜔</m:t>
                    </m:r>
                    <m:r>
                      <a:rPr lang="es-ES" sz="2000" b="0" i="1" smtClean="0">
                        <a:latin typeface="Cambria Math" panose="02040503050406030204" pitchFamily="18" charset="0"/>
                        <a:ea typeface="Calibri" panose="020F0502020204030204"/>
                        <a:cs typeface="Calibri" panose="020F0502020204030204"/>
                      </a:rPr>
                      <m:t>=2</m:t>
                    </m:r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  <a:ea typeface="Calibri" panose="020F0502020204030204"/>
                            <a:cs typeface="Calibri" panose="020F0502020204030204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libri" panose="020F0502020204030204"/>
                            <a:cs typeface="Calibri" panose="020F0502020204030204"/>
                          </a:rPr>
                          <m:t>𝜔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libri" panose="020F0502020204030204"/>
                            <a:cs typeface="Calibri" panose="020F0502020204030204"/>
                          </a:rPr>
                          <m:t>𝑐𝑇</m:t>
                        </m:r>
                      </m:sub>
                    </m:sSub>
                  </m:oMath>
                </a14:m>
                <a:r>
                  <a:rPr lang="es-ES" sz="2000" dirty="0">
                    <a:ea typeface="Calibri" panose="020F0502020204030204"/>
                    <a:cs typeface="Calibri" panose="020F0502020204030204"/>
                  </a:rPr>
                  <a:t>).</a:t>
                </a:r>
              </a:p>
              <a:p>
                <a:endParaRPr lang="es-ES" sz="2000" dirty="0">
                  <a:ea typeface="Calibri" panose="020F0502020204030204"/>
                  <a:cs typeface="Calibri" panose="020F0502020204030204"/>
                </a:endParaRPr>
              </a:p>
              <a:p>
                <a:pPr marL="285750" indent="-285750">
                  <a:buFont typeface="Arial"/>
                  <a:buChar char="•"/>
                </a:pPr>
                <a:r>
                  <a:rPr lang="es-ES" sz="2000" dirty="0">
                    <a:ea typeface="Calibri" panose="020F0502020204030204"/>
                    <a:cs typeface="Calibri" panose="020F0502020204030204"/>
                  </a:rPr>
                  <a:t>Se evalúa la accesibilidad satisfactoriamente en un escenario derivado de [12].</a:t>
                </a:r>
              </a:p>
            </p:txBody>
          </p:sp>
        </mc:Choice>
        <mc:Fallback xmlns="">
          <p:sp>
            <p:nvSpPr>
              <p:cNvPr id="10" name="CuadroTexto 6">
                <a:extLst>
                  <a:ext uri="{FF2B5EF4-FFF2-40B4-BE49-F238E27FC236}">
                    <a16:creationId xmlns:a16="http://schemas.microsoft.com/office/drawing/2014/main" id="{926F2110-0A0B-189B-CFE1-92F2642E4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08" y="3620712"/>
                <a:ext cx="5860705" cy="1938992"/>
              </a:xfrm>
              <a:prstGeom prst="rect">
                <a:avLst/>
              </a:prstGeom>
              <a:blipFill>
                <a:blip r:embed="rId4"/>
                <a:stretch>
                  <a:fillRect l="-937" t="-1887" b="-47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2">
            <a:extLst>
              <a:ext uri="{FF2B5EF4-FFF2-40B4-BE49-F238E27FC236}">
                <a16:creationId xmlns:a16="http://schemas.microsoft.com/office/drawing/2014/main" id="{D3CE9608-8564-7A4C-6572-5C5ED131DA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9754" y="712883"/>
            <a:ext cx="6602246" cy="5633917"/>
          </a:xfrm>
          <a:prstGeom prst="rect">
            <a:avLst/>
          </a:prstGeom>
        </p:spPr>
      </p:pic>
      <p:pic>
        <p:nvPicPr>
          <p:cNvPr id="15" name="2ndharmonic_vid">
            <a:hlinkClick r:id="" action="ppaction://media"/>
            <a:extLst>
              <a:ext uri="{FF2B5EF4-FFF2-40B4-BE49-F238E27FC236}">
                <a16:creationId xmlns:a16="http://schemas.microsoft.com/office/drawing/2014/main" id="{8B5D73A2-DF98-587B-3F52-C5794101EE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943800" y="0"/>
            <a:ext cx="12192000" cy="6858000"/>
          </a:xfrm>
          <a:prstGeom prst="rect">
            <a:avLst/>
          </a:prstGeom>
        </p:spPr>
      </p:pic>
      <p:pic>
        <p:nvPicPr>
          <p:cNvPr id="8" name="Picture Placeholder 7" descr="A blue circle with white text&#10;&#10;AI-generated content may be incorrect.">
            <a:extLst>
              <a:ext uri="{FF2B5EF4-FFF2-40B4-BE49-F238E27FC236}">
                <a16:creationId xmlns:a16="http://schemas.microsoft.com/office/drawing/2014/main" id="{4EFED51E-D672-2C47-4739-8A6F0B3794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9" b="21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303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0DFA4-4716-31F2-56B6-0B22004CD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76CC0-DD20-5551-ACA3-216A66C3ED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8E441BF-5F25-472C-890A-B3E0CFED072E}" type="slidenum">
              <a:rPr lang="es-ES" smtClean="0"/>
              <a:pPr algn="ctr"/>
              <a:t>21</a:t>
            </a:fld>
            <a:endParaRPr lang="es-E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3F05D58-E62B-F47A-4738-9A69467DD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250" y="1514475"/>
            <a:ext cx="10985500" cy="466248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spcBef>
                <a:spcPts val="2400"/>
              </a:spcBef>
            </a:pPr>
            <a:r>
              <a:rPr lang="es-ES" dirty="0"/>
              <a:t>El código puede resolver la ecuación de Helmholtz en 2D utilizando el método de elementos finitos (FEM).</a:t>
            </a:r>
          </a:p>
          <a:p>
            <a:pPr>
              <a:spcBef>
                <a:spcPts val="2400"/>
              </a:spcBef>
            </a:pPr>
            <a:r>
              <a:rPr lang="es-ES" dirty="0"/>
              <a:t>Se ejecuta bajo un conjunto de dominios arbitrarios.</a:t>
            </a:r>
          </a:p>
          <a:p>
            <a:pPr>
              <a:spcBef>
                <a:spcPts val="2400"/>
              </a:spcBef>
            </a:pPr>
            <a:r>
              <a:rPr lang="es-ES" dirty="0"/>
              <a:t>Los medios dieléctricos y de plasma frío pueden utilizarse como material dispersivo.</a:t>
            </a:r>
          </a:p>
          <a:p>
            <a:pPr>
              <a:spcBef>
                <a:spcPts val="2400"/>
              </a:spcBef>
            </a:pPr>
            <a:r>
              <a:rPr lang="es-ES" dirty="0"/>
              <a:t>Los resultados son satisfactorios y presentan un alto nivel de precisión, en comparación con la bibliografía y ERMES.</a:t>
            </a:r>
          </a:p>
          <a:p>
            <a:pPr>
              <a:spcBef>
                <a:spcPts val="2400"/>
              </a:spcBef>
            </a:pPr>
            <a:r>
              <a:rPr lang="es-ES" dirty="0"/>
              <a:t>Integrado en Alya. Se ejecuta en clústeres HPC y está paralelizado.</a:t>
            </a:r>
          </a:p>
          <a:p>
            <a:pPr>
              <a:spcBef>
                <a:spcPts val="2400"/>
              </a:spcBef>
            </a:pPr>
            <a:r>
              <a:rPr lang="es-ES" dirty="0"/>
              <a:t>El objetivo a largo plazo es ambicioso y es necesario implementar más funciones.</a:t>
            </a:r>
          </a:p>
          <a:p>
            <a:pPr lvl="1">
              <a:spcBef>
                <a:spcPts val="2400"/>
              </a:spcBef>
              <a:buFont typeface="Wingdings" panose="05000000000000000000" pitchFamily="2" charset="2"/>
              <a:buChar char="§"/>
            </a:pPr>
            <a:r>
              <a:rPr lang="es-ES" dirty="0">
                <a:ea typeface="Calibri" panose="020F0502020204030204"/>
                <a:cs typeface="Calibri" panose="020F0502020204030204"/>
              </a:rPr>
              <a:t>Plasma caliente</a:t>
            </a:r>
          </a:p>
          <a:p>
            <a:pPr lvl="1">
              <a:spcBef>
                <a:spcPts val="2400"/>
              </a:spcBef>
              <a:buFont typeface="Wingdings" panose="05000000000000000000" pitchFamily="2" charset="2"/>
              <a:buChar char="§"/>
            </a:pPr>
            <a:r>
              <a:rPr lang="es-ES" dirty="0">
                <a:ea typeface="Calibri" panose="020F0502020204030204"/>
                <a:cs typeface="Calibri" panose="020F0502020204030204"/>
              </a:rPr>
              <a:t>Dominio 3D</a:t>
            </a:r>
          </a:p>
          <a:p>
            <a:pPr lvl="1">
              <a:spcBef>
                <a:spcPts val="2400"/>
              </a:spcBef>
              <a:buFont typeface="Wingdings" panose="05000000000000000000" pitchFamily="2" charset="2"/>
              <a:buChar char="§"/>
            </a:pPr>
            <a:r>
              <a:rPr lang="es-ES" dirty="0">
                <a:ea typeface="Calibri" panose="020F0502020204030204"/>
                <a:cs typeface="Calibri" panose="020F0502020204030204"/>
              </a:rPr>
              <a:t>Elementos tipo </a:t>
            </a:r>
            <a:r>
              <a:rPr lang="en-US" i="1" dirty="0">
                <a:ea typeface="Calibri" panose="020F0502020204030204"/>
                <a:cs typeface="Calibri" panose="020F0502020204030204"/>
              </a:rPr>
              <a:t>edge</a:t>
            </a: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027FA8E-3493-F94C-385E-6B2FA210D9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88150" y="6269038"/>
            <a:ext cx="4803775" cy="365125"/>
          </a:xfrm>
        </p:spPr>
        <p:txBody>
          <a:bodyPr>
            <a:noAutofit/>
          </a:bodyPr>
          <a:lstStyle/>
          <a:p>
            <a:r>
              <a:rPr lang="es-ES" dirty="0"/>
              <a:t>Hernán Domingo | PhD </a:t>
            </a:r>
            <a:r>
              <a:rPr lang="es-ES" dirty="0" err="1"/>
              <a:t>Research</a:t>
            </a:r>
            <a:r>
              <a:rPr lang="es-ES" dirty="0"/>
              <a:t> Plan </a:t>
            </a:r>
            <a:r>
              <a:rPr lang="es-ES" dirty="0" err="1"/>
              <a:t>Defence</a:t>
            </a:r>
            <a:endParaRPr lang="es-ES" dirty="0"/>
          </a:p>
        </p:txBody>
      </p:sp>
      <p:pic>
        <p:nvPicPr>
          <p:cNvPr id="10" name="Picture Placeholder 9" descr="A blue circle with white text&#10;&#10;AI-generated content may be incorrect.">
            <a:extLst>
              <a:ext uri="{FF2B5EF4-FFF2-40B4-BE49-F238E27FC236}">
                <a16:creationId xmlns:a16="http://schemas.microsoft.com/office/drawing/2014/main" id="{2A7D636A-7F3C-77FE-5801-4BAB8F73DD4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9" b="21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57322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BDD29754-CC98-552F-85C9-F8979A27B8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¡Gracias </a:t>
            </a:r>
            <a:r>
              <a:rPr lang="en-GB" dirty="0" err="1"/>
              <a:t>por</a:t>
            </a:r>
            <a:r>
              <a:rPr lang="en-GB" dirty="0"/>
              <a:t> </a:t>
            </a:r>
            <a:r>
              <a:rPr lang="en-GB" dirty="0" err="1"/>
              <a:t>su</a:t>
            </a:r>
            <a:r>
              <a:rPr lang="en-GB" dirty="0"/>
              <a:t> </a:t>
            </a:r>
            <a:r>
              <a:rPr lang="en-GB" dirty="0" err="1"/>
              <a:t>atención</a:t>
            </a:r>
            <a:r>
              <a:rPr lang="en-GB" dirty="0"/>
              <a:t>!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AED79C38-D81D-A857-B31D-1883C6374E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54BC36D-93BA-DC27-8C2A-9D1FA08C47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hernan.domingo@bsc.es</a:t>
            </a:r>
          </a:p>
        </p:txBody>
      </p:sp>
      <p:pic>
        <p:nvPicPr>
          <p:cNvPr id="3" name="Picture Placeholder 2" descr="A blue circle with white text&#10;&#10;AI-generated content may be incorrect.">
            <a:extLst>
              <a:ext uri="{FF2B5EF4-FFF2-40B4-BE49-F238E27FC236}">
                <a16:creationId xmlns:a16="http://schemas.microsoft.com/office/drawing/2014/main" id="{986D1135-942A-B43B-764F-2C4C744F703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1" b="8141"/>
          <a:stretch>
            <a:fillRect/>
          </a:stretch>
        </p:blipFill>
        <p:spPr/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57DFF04-0222-0A5B-9BB3-3EBD1BC7AF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07-10/04/2025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09768C-1C7E-35E3-8B01-C4708191FDC8}"/>
              </a:ext>
            </a:extLst>
          </p:cNvPr>
          <p:cNvSpPr txBox="1"/>
          <p:nvPr/>
        </p:nvSpPr>
        <p:spPr>
          <a:xfrm>
            <a:off x="184566" y="1631730"/>
            <a:ext cx="3188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Reference link:</a:t>
            </a:r>
          </a:p>
        </p:txBody>
      </p:sp>
      <p:pic>
        <p:nvPicPr>
          <p:cNvPr id="5" name="Picture 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B52FEB7C-53FE-38D4-707C-7D941D0B14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92" y="2516228"/>
            <a:ext cx="1825543" cy="182554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32322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6A4C38-8676-7137-00CD-5953209A4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Motivation</a:t>
            </a:r>
            <a:endParaRPr lang="es-E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A77C7D7-101A-2197-5327-C1C0145594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D93B6A-E546-E4C9-4ABA-93AFAD27AE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D4EC585-7123-4879-64CA-14B6D2EBBB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0400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50728-C075-69A7-B1A8-0E99DC251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38A9C-1B19-9F16-6111-57B180B2B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¿Como calentamos el plasma?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F233F-23B4-CA7F-A561-FFAA840EBC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8E441BF-5F25-472C-890A-B3E0CFED072E}" type="slidenum">
              <a:rPr lang="es-ES" smtClean="0"/>
              <a:pPr algn="ctr"/>
              <a:t>4</a:t>
            </a:fld>
            <a:endParaRPr lang="es-E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7FEDBB6-327E-2D6A-CDBD-3353F1AE9D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15150" y="6269038"/>
            <a:ext cx="4676775" cy="365125"/>
          </a:xfrm>
        </p:spPr>
        <p:txBody>
          <a:bodyPr>
            <a:noAutofit/>
          </a:bodyPr>
          <a:lstStyle/>
          <a:p>
            <a:r>
              <a:rPr lang="es-ES" dirty="0"/>
              <a:t>Hernán Domingo | PhD </a:t>
            </a:r>
            <a:r>
              <a:rPr lang="es-ES" dirty="0" err="1"/>
              <a:t>Research</a:t>
            </a:r>
            <a:r>
              <a:rPr lang="es-ES" dirty="0"/>
              <a:t> Plan </a:t>
            </a:r>
            <a:r>
              <a:rPr lang="es-ES" dirty="0" err="1"/>
              <a:t>Defence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BBB14-71C3-368E-10CE-0ED0D588C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658" y="1514475"/>
            <a:ext cx="4263617" cy="4662488"/>
          </a:xfrm>
        </p:spPr>
        <p:txBody>
          <a:bodyPr/>
          <a:lstStyle/>
          <a:p>
            <a:pPr algn="just">
              <a:spcBef>
                <a:spcPts val="3600"/>
              </a:spcBef>
            </a:pPr>
            <a:r>
              <a:rPr lang="es-ES" b="1" dirty="0"/>
              <a:t>Efecto joule</a:t>
            </a:r>
            <a:r>
              <a:rPr lang="es-ES" dirty="0"/>
              <a:t>: Las cargas se mueven y chocan entre sí. A partir de una cierta temperatura, la resistividad decae.</a:t>
            </a:r>
          </a:p>
          <a:p>
            <a:pPr algn="just">
              <a:spcBef>
                <a:spcPts val="3600"/>
              </a:spcBef>
            </a:pPr>
            <a:r>
              <a:rPr lang="es-ES" b="1" dirty="0"/>
              <a:t>NBI</a:t>
            </a:r>
            <a:r>
              <a:rPr lang="es-ES" dirty="0"/>
              <a:t>: Partículas neutras que no se ven afectadas por campos magnéticos, transfieren energía y momento.</a:t>
            </a:r>
          </a:p>
          <a:p>
            <a:pPr algn="just">
              <a:spcBef>
                <a:spcPts val="3600"/>
              </a:spcBef>
            </a:pPr>
            <a:r>
              <a:rPr lang="es-ES" b="1" dirty="0"/>
              <a:t>ICRH y ECRH</a:t>
            </a:r>
            <a:r>
              <a:rPr lang="es-ES" dirty="0"/>
              <a:t>: Calentamiento por resonancia de ciclotrón. Los iones entran en resonancia a </a:t>
            </a:r>
            <a:r>
              <a:rPr lang="es-ES" b="1" dirty="0"/>
              <a:t>∼50 MHz</a:t>
            </a:r>
            <a:r>
              <a:rPr lang="es-ES" dirty="0"/>
              <a:t>. Los electrones entran en resonancia a </a:t>
            </a:r>
            <a:r>
              <a:rPr lang="es-ES" b="1" dirty="0"/>
              <a:t>∼170 GHz</a:t>
            </a:r>
            <a:r>
              <a:rPr lang="es-ES" dirty="0"/>
              <a:t>.</a:t>
            </a:r>
          </a:p>
        </p:txBody>
      </p:sp>
      <p:pic>
        <p:nvPicPr>
          <p:cNvPr id="6" name="Picture 5" descr="A metal wall with a hole in it&#10;&#10;AI-generated content may be incorrect.">
            <a:extLst>
              <a:ext uri="{FF2B5EF4-FFF2-40B4-BE49-F238E27FC236}">
                <a16:creationId xmlns:a16="http://schemas.microsoft.com/office/drawing/2014/main" id="{DD371C91-8F98-B940-0359-70B23080B3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714" y="1477359"/>
            <a:ext cx="3240000" cy="4320000"/>
          </a:xfrm>
          <a:prstGeom prst="rect">
            <a:avLst/>
          </a:prstGeom>
        </p:spPr>
      </p:pic>
      <p:pic>
        <p:nvPicPr>
          <p:cNvPr id="13" name="Picture 12" descr="A close-up of a metal door&#10;&#10;AI-generated content may be incorrect.">
            <a:extLst>
              <a:ext uri="{FF2B5EF4-FFF2-40B4-BE49-F238E27FC236}">
                <a16:creationId xmlns:a16="http://schemas.microsoft.com/office/drawing/2014/main" id="{712480ED-69CE-A37D-C42E-9D9857E2DC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54" y="1477359"/>
            <a:ext cx="2885818" cy="4320000"/>
          </a:xfrm>
          <a:prstGeom prst="rect">
            <a:avLst/>
          </a:prstGeom>
        </p:spPr>
      </p:pic>
      <p:pic>
        <p:nvPicPr>
          <p:cNvPr id="10" name="Picture Placeholder 9" descr="A blue circle with white text&#10;&#10;AI-generated content may be incorrect.">
            <a:extLst>
              <a:ext uri="{FF2B5EF4-FFF2-40B4-BE49-F238E27FC236}">
                <a16:creationId xmlns:a16="http://schemas.microsoft.com/office/drawing/2014/main" id="{DEE15556-802A-4F62-3628-88B93BD9E1C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9" b="21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32227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572E9-3BFA-D152-D03E-0F086FA26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Aspectos Ingenieriles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9F7AC-4987-F3D8-CB99-2E26F13CB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400" dirty="0"/>
              <a:t>Los reactores de fusión nuclear son dispositivos complejos y presentan problemas acoplados multifísicos: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F9547-091F-9A7E-06D8-DD095CCBC9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8E441BF-5F25-472C-890A-B3E0CFED072E}" type="slidenum">
              <a:rPr lang="es-ES" smtClean="0"/>
              <a:pPr algn="ctr"/>
              <a:t>5</a:t>
            </a:fld>
            <a:endParaRPr lang="es-E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71E9E5-88DD-A595-F78E-79CE9B4706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5100" y="6269299"/>
            <a:ext cx="5496534" cy="457461"/>
          </a:xfrm>
        </p:spPr>
        <p:txBody>
          <a:bodyPr>
            <a:normAutofit/>
          </a:bodyPr>
          <a:lstStyle/>
          <a:p>
            <a:r>
              <a:rPr lang="es-ES" dirty="0"/>
              <a:t>Hernán Domingo | PhD </a:t>
            </a:r>
            <a:r>
              <a:rPr lang="es-ES" dirty="0" err="1"/>
              <a:t>Research</a:t>
            </a:r>
            <a:r>
              <a:rPr lang="es-ES" dirty="0"/>
              <a:t> Plan </a:t>
            </a:r>
            <a:r>
              <a:rPr lang="es-ES" dirty="0" err="1"/>
              <a:t>Defence</a:t>
            </a:r>
            <a:endParaRPr lang="es-ES" dirty="0"/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A8536F46-DF74-9021-7158-FE8B116EB2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6136811"/>
              </p:ext>
            </p:extLst>
          </p:nvPr>
        </p:nvGraphicFramePr>
        <p:xfrm>
          <a:off x="2543694" y="1789374"/>
          <a:ext cx="7541094" cy="4662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Placeholder 9" descr="A blue circle with white text&#10;&#10;AI-generated content may be incorrect.">
            <a:extLst>
              <a:ext uri="{FF2B5EF4-FFF2-40B4-BE49-F238E27FC236}">
                <a16:creationId xmlns:a16="http://schemas.microsoft.com/office/drawing/2014/main" id="{441E7D40-4C5E-46F8-0D93-7FDB837A97F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9" b="21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5641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AC4A8E95-170B-424F-A5DA-3DC07F123B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graphicEl>
                                              <a:dgm id="{AC4A8E95-170B-424F-A5DA-3DC07F123B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AE4045B5-A384-42BC-B344-AB7FD96FB1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graphicEl>
                                              <a:dgm id="{AE4045B5-A384-42BC-B344-AB7FD96FB1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A1D2CC76-9EBF-4D82-8FAA-21BB347A16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graphicEl>
                                              <a:dgm id="{A1D2CC76-9EBF-4D82-8FAA-21BB347A16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2057C13E-92A1-4D19-917D-BD32D88CB8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>
                                            <p:graphicEl>
                                              <a:dgm id="{2057C13E-92A1-4D19-917D-BD32D88CB8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75FD2545-2754-4A98-BC20-DA7E253CAF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>
                                            <p:graphicEl>
                                              <a:dgm id="{75FD2545-2754-4A98-BC20-DA7E253CAF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D62C783C-A50E-474E-A3D8-61B8CC92C1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>
                                            <p:graphicEl>
                                              <a:dgm id="{D62C783C-A50E-474E-A3D8-61B8CC92C1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0A407317-7B25-4357-B833-4C8055BCB3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>
                                            <p:graphicEl>
                                              <a:dgm id="{0A407317-7B25-4357-B833-4C8055BCB3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0821C01A-FF72-4806-A46D-23D6168DE6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>
                                            <p:graphicEl>
                                              <a:dgm id="{0821C01A-FF72-4806-A46D-23D6168DE6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8A7B3745-9FDD-4B96-9606-8FB934F644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>
                                            <p:graphicEl>
                                              <a:dgm id="{8A7B3745-9FDD-4B96-9606-8FB934F644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DDEAD6EE-D58C-4060-A50C-B9D28B1C18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>
                                            <p:graphicEl>
                                              <a:dgm id="{DDEAD6EE-D58C-4060-A50C-B9D28B1C18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907A4FD8-D48E-4F96-BE63-28736E8495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>
                                            <p:graphicEl>
                                              <a:dgm id="{907A4FD8-D48E-4F96-BE63-28736E8495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A6039CB9-9F03-4403-8302-8F65E36F2B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>
                                            <p:graphicEl>
                                              <a:dgm id="{A6039CB9-9F03-4403-8302-8F65E36F2B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B92283F-D04C-0DA6-4A90-95B39316E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Alya?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C02E20C-7913-ACB7-AF16-65E67B97C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s-ES" b="1" dirty="0"/>
              <a:t>Alya </a:t>
            </a:r>
            <a:r>
              <a:rPr lang="es-ES" dirty="0"/>
              <a:t>[1]</a:t>
            </a:r>
            <a:r>
              <a:rPr lang="es-ES" b="1" dirty="0"/>
              <a:t> </a:t>
            </a:r>
            <a:r>
              <a:rPr lang="es-ES" dirty="0"/>
              <a:t>es un código computacional </a:t>
            </a:r>
            <a:r>
              <a:rPr lang="es-ES" dirty="0" err="1"/>
              <a:t>multifísico</a:t>
            </a:r>
            <a:r>
              <a:rPr lang="es-ES" dirty="0"/>
              <a:t> de alto rendimiento para resolver problemas acoplados de ingeniería.</a:t>
            </a:r>
          </a:p>
          <a:p>
            <a:pPr lvl="1"/>
            <a:r>
              <a:rPr lang="es-ES" dirty="0"/>
              <a:t>Escrito en Fortran y utiliza el método de elementos finitos.</a:t>
            </a:r>
          </a:p>
          <a:p>
            <a:pPr lvl="1"/>
            <a:r>
              <a:rPr lang="es-ES" dirty="0"/>
              <a:t>Código paralelizado con excelente escalabilidad</a:t>
            </a:r>
          </a:p>
          <a:p>
            <a:pPr lvl="1"/>
            <a:r>
              <a:rPr lang="es-ES" dirty="0"/>
              <a:t>Implementación inicial en nodos GPU multinúcleo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F51F56-D606-82DA-C802-1607B1F0B0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30506" y="6269300"/>
            <a:ext cx="5400000" cy="365125"/>
          </a:xfrm>
        </p:spPr>
        <p:txBody>
          <a:bodyPr>
            <a:normAutofit/>
          </a:bodyPr>
          <a:lstStyle/>
          <a:p>
            <a:r>
              <a:rPr lang="es-ES" dirty="0"/>
              <a:t>Hernán Domingo | PhD </a:t>
            </a:r>
            <a:r>
              <a:rPr lang="es-ES" dirty="0" err="1"/>
              <a:t>Research</a:t>
            </a:r>
            <a:r>
              <a:rPr lang="es-ES" dirty="0"/>
              <a:t> Plan </a:t>
            </a:r>
            <a:r>
              <a:rPr lang="es-ES" dirty="0" err="1"/>
              <a:t>Defence</a:t>
            </a:r>
            <a:endParaRPr lang="es-E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2B560A-EF43-631F-FAC4-4CAF9093FD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7387" y="3067784"/>
            <a:ext cx="6253707" cy="3012897"/>
          </a:xfrm>
          <a:prstGeom prst="rect">
            <a:avLst/>
          </a:prstGeo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D7DA174F-2616-6068-613D-F178DDD76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8E441BF-5F25-472C-890A-B3E0CFED072E}" type="slidenum">
              <a:rPr lang="es-ES" smtClean="0"/>
              <a:pPr algn="ctr"/>
              <a:t>6</a:t>
            </a:fld>
            <a:endParaRPr lang="es-E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C3B972C-1D68-54E0-81DB-04A3E3231685}"/>
              </a:ext>
            </a:extLst>
          </p:cNvPr>
          <p:cNvGrpSpPr>
            <a:grpSpLocks noChangeAspect="1"/>
          </p:cNvGrpSpPr>
          <p:nvPr/>
        </p:nvGrpSpPr>
        <p:grpSpPr>
          <a:xfrm>
            <a:off x="2973516" y="3788372"/>
            <a:ext cx="5595832" cy="1368000"/>
            <a:chOff x="3434938" y="4725535"/>
            <a:chExt cx="5055797" cy="1235979"/>
          </a:xfrm>
        </p:grpSpPr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F3E69A9C-E489-B75B-3F38-E24E5F7DE5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4938" y="4727201"/>
              <a:ext cx="1848970" cy="1232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0C0D97DF-82FD-D3BB-891D-6955F99759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4756" y="4725535"/>
              <a:ext cx="1235979" cy="1235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Plus Sign 26">
              <a:extLst>
                <a:ext uri="{FF2B5EF4-FFF2-40B4-BE49-F238E27FC236}">
                  <a16:creationId xmlns:a16="http://schemas.microsoft.com/office/drawing/2014/main" id="{B0F5D0D5-25EB-1CA0-0E5B-462B29DEB46B}"/>
                </a:ext>
              </a:extLst>
            </p:cNvPr>
            <p:cNvSpPr/>
            <p:nvPr/>
          </p:nvSpPr>
          <p:spPr>
            <a:xfrm>
              <a:off x="5909332" y="4983524"/>
              <a:ext cx="720000" cy="720000"/>
            </a:xfrm>
            <a:prstGeom prst="mathPlus">
              <a:avLst>
                <a:gd name="adj1" fmla="val 11069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8" name="Picture Placeholder 7" descr="A blue circle with white text&#10;&#10;AI-generated content may be incorrect.">
            <a:extLst>
              <a:ext uri="{FF2B5EF4-FFF2-40B4-BE49-F238E27FC236}">
                <a16:creationId xmlns:a16="http://schemas.microsoft.com/office/drawing/2014/main" id="{75BEBB2B-E289-DE62-D391-EA5E767A82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9" b="21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0003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B92283F-D04C-0DA6-4A90-95B39316E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Alya4fusion?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C02E20C-7913-ACB7-AF16-65E67B97C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s-ES" b="1" dirty="0"/>
              <a:t>Alya4fusion</a:t>
            </a:r>
            <a:r>
              <a:rPr lang="es-ES" dirty="0"/>
              <a:t> tiene como objetivo utilizar algunos de los módulos de física desarrollados en Alya para simular procesos relevantes en reactores de fusión nuclear.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F51F56-D606-82DA-C802-1607B1F0B0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30506" y="6269300"/>
            <a:ext cx="5400000" cy="365125"/>
          </a:xfrm>
        </p:spPr>
        <p:txBody>
          <a:bodyPr>
            <a:normAutofit/>
          </a:bodyPr>
          <a:lstStyle/>
          <a:p>
            <a:r>
              <a:rPr lang="es-ES" dirty="0"/>
              <a:t>Hernán Domingo | PhD </a:t>
            </a:r>
            <a:r>
              <a:rPr lang="es-ES" dirty="0" err="1"/>
              <a:t>Research</a:t>
            </a:r>
            <a:r>
              <a:rPr lang="es-ES" dirty="0"/>
              <a:t> Plan </a:t>
            </a:r>
            <a:r>
              <a:rPr lang="es-ES" dirty="0" err="1"/>
              <a:t>Defence</a:t>
            </a:r>
            <a:endParaRPr lang="es-E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D7DA174F-2616-6068-613D-F178DDD76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18E441BF-5F25-472C-890A-B3E0CFED072E}" type="slidenum">
              <a:rPr lang="es-ES" smtClean="0"/>
              <a:pPr algn="ctr"/>
              <a:t>7</a:t>
            </a:fld>
            <a:endParaRPr lang="es-E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4DEAFAF-D50C-F14D-DEB5-E5EF5597A1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4290" y="2201740"/>
            <a:ext cx="6663417" cy="379900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02B69C0-207B-2714-20A2-6EBC0BB8E41F}"/>
              </a:ext>
            </a:extLst>
          </p:cNvPr>
          <p:cNvSpPr/>
          <p:nvPr/>
        </p:nvSpPr>
        <p:spPr>
          <a:xfrm>
            <a:off x="2971804" y="3005138"/>
            <a:ext cx="1081084" cy="107870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0" name="Picture Placeholder 9" descr="A blue circle with white text&#10;&#10;AI-generated content may be incorrect.">
            <a:extLst>
              <a:ext uri="{FF2B5EF4-FFF2-40B4-BE49-F238E27FC236}">
                <a16:creationId xmlns:a16="http://schemas.microsoft.com/office/drawing/2014/main" id="{DEE7AD2D-D258-0830-71C0-A0FB17084D9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9" b="21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968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3C0AC5C-3D3E-501D-5C79-A5DC1CB69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BD33EA-CE24-00CF-CFD1-BFD8E4C2F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000"/>
              </a:spcBef>
            </a:pPr>
            <a:r>
              <a:rPr lang="en-GB" dirty="0"/>
              <a:t>Use of FEM to solve Maxwell’s equations in E-H formulation</a:t>
            </a:r>
          </a:p>
          <a:p>
            <a:pPr>
              <a:spcBef>
                <a:spcPts val="3000"/>
              </a:spcBef>
            </a:pPr>
            <a:r>
              <a:rPr lang="en-GB" dirty="0"/>
              <a:t>Agnostic to geometry: Unstructured meshes for any device (tokamak, stellarator, linear…)</a:t>
            </a:r>
          </a:p>
          <a:p>
            <a:pPr>
              <a:spcBef>
                <a:spcPts val="3000"/>
              </a:spcBef>
            </a:pPr>
            <a:r>
              <a:rPr lang="en-GB" dirty="0"/>
              <a:t>Integrated in Alya:</a:t>
            </a:r>
          </a:p>
          <a:p>
            <a:pPr lvl="1"/>
            <a:r>
              <a:rPr lang="en-GB" dirty="0"/>
              <a:t>Massively parallelised</a:t>
            </a:r>
          </a:p>
          <a:p>
            <a:pPr lvl="1"/>
            <a:r>
              <a:rPr lang="en-GB" dirty="0"/>
              <a:t>Coupled with other modules</a:t>
            </a:r>
          </a:p>
          <a:p>
            <a:pPr>
              <a:spcBef>
                <a:spcPts val="3000"/>
              </a:spcBef>
            </a:pPr>
            <a:r>
              <a:rPr lang="en-GB" dirty="0"/>
              <a:t>A piece in a bigger framework: A push for a Digital Twin</a:t>
            </a:r>
          </a:p>
          <a:p>
            <a:pPr>
              <a:spcBef>
                <a:spcPts val="3000"/>
              </a:spcBef>
            </a:pPr>
            <a:r>
              <a:rPr lang="en-GB" dirty="0"/>
              <a:t>Extra: Wide region of applicability</a:t>
            </a:r>
          </a:p>
          <a:p>
            <a:pPr lvl="1"/>
            <a:r>
              <a:rPr lang="en-GB" dirty="0"/>
              <a:t>From the scrape-off layer to the core</a:t>
            </a:r>
          </a:p>
          <a:p>
            <a:pPr lvl="1"/>
            <a:r>
              <a:rPr lang="en-GB" dirty="0"/>
              <a:t>Injectors and waveguides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314F1-1EAD-3BCA-0175-ECBCEDCA62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441BF-5F25-472C-890A-B3E0CFED072E}" type="slidenum">
              <a:rPr lang="en-GB" smtClean="0"/>
              <a:t>8</a:t>
            </a:fld>
            <a:endParaRPr lang="en-GB" dirty="0"/>
          </a:p>
        </p:txBody>
      </p:sp>
      <p:pic>
        <p:nvPicPr>
          <p:cNvPr id="12" name="Picture Placeholder 11" descr="A blue circle with white text&#10;&#10;AI-generated content may be incorrect.">
            <a:extLst>
              <a:ext uri="{FF2B5EF4-FFF2-40B4-BE49-F238E27FC236}">
                <a16:creationId xmlns:a16="http://schemas.microsoft.com/office/drawing/2014/main" id="{94042D05-ADEF-3747-278E-5782C037193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3" b="2113"/>
          <a:stretch>
            <a:fillRect/>
          </a:stretch>
        </p:blipFill>
        <p:spPr>
          <a:xfrm>
            <a:off x="2971800" y="6000750"/>
            <a:ext cx="1447800" cy="601663"/>
          </a:xfrm>
        </p:spPr>
      </p:pic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C79F8BA9-1858-C956-2A9B-1CCBF9EA02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72398" y="6269038"/>
            <a:ext cx="3819527" cy="365125"/>
          </a:xfrm>
        </p:spPr>
        <p:txBody>
          <a:bodyPr>
            <a:normAutofit fontScale="92500"/>
          </a:bodyPr>
          <a:lstStyle/>
          <a:p>
            <a:r>
              <a:rPr lang="es-ES" dirty="0"/>
              <a:t>Hernán Domingo | PhD </a:t>
            </a:r>
            <a:r>
              <a:rPr lang="es-ES" dirty="0" err="1"/>
              <a:t>Research</a:t>
            </a:r>
            <a:r>
              <a:rPr lang="es-ES" dirty="0"/>
              <a:t> Plan </a:t>
            </a:r>
            <a:r>
              <a:rPr lang="es-ES" dirty="0" err="1"/>
              <a:t>Defence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39558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6A4C38-8676-7137-00CD-5953209A4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of the Art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A77C7D7-101A-2197-5327-C1C0145594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7AE45-F597-F458-C2DD-CD51691F3D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5E58B7F-4658-F489-7AFE-F67F69C76F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9016889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937</Words>
  <Application>Microsoft Office PowerPoint</Application>
  <PresentationFormat>Widescreen</PresentationFormat>
  <Paragraphs>154</Paragraphs>
  <Slides>22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Cambria Math</vt:lpstr>
      <vt:lpstr>Wingdings</vt:lpstr>
      <vt:lpstr>Diseño personalizado</vt:lpstr>
      <vt:lpstr>EMWAVE</vt:lpstr>
      <vt:lpstr>Outline</vt:lpstr>
      <vt:lpstr>Motivation</vt:lpstr>
      <vt:lpstr>¿Como calentamos el plasma?</vt:lpstr>
      <vt:lpstr>Aspectos Ingenieriles</vt:lpstr>
      <vt:lpstr>¿Qué es Alya?</vt:lpstr>
      <vt:lpstr>¿Qué es Alya4fusion?</vt:lpstr>
      <vt:lpstr>Summary</vt:lpstr>
      <vt:lpstr>State of the Art</vt:lpstr>
      <vt:lpstr>State of the Art</vt:lpstr>
      <vt:lpstr>Work Plan</vt:lpstr>
      <vt:lpstr>Tasks</vt:lpstr>
      <vt:lpstr>Gantt Chart</vt:lpstr>
      <vt:lpstr>Work done so far</vt:lpstr>
      <vt:lpstr>Work done so far</vt:lpstr>
      <vt:lpstr>¿Que graficamos?</vt:lpstr>
      <vt:lpstr>¿Que graficamos?</vt:lpstr>
      <vt:lpstr>Propagación de ondas O y ondas X</vt:lpstr>
      <vt:lpstr>Cold Plasma: Benchmark</vt:lpstr>
      <vt:lpstr>Plasma frío: escenario ITER</vt:lpstr>
      <vt:lpstr>Conclusiones</vt:lpstr>
      <vt:lpstr>¡Gracias por su atención!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Gemma Ribas</dc:creator>
  <cp:lastModifiedBy>Hernán Domingo</cp:lastModifiedBy>
  <cp:revision>254</cp:revision>
  <dcterms:created xsi:type="dcterms:W3CDTF">2019-06-06T09:57:11Z</dcterms:created>
  <dcterms:modified xsi:type="dcterms:W3CDTF">2025-08-21T10:33:04Z</dcterms:modified>
</cp:coreProperties>
</file>